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17"/>
  </p:notesMasterIdLst>
  <p:sldIdLst>
    <p:sldId id="261" r:id="rId7"/>
    <p:sldId id="262" r:id="rId8"/>
    <p:sldId id="265" r:id="rId9"/>
    <p:sldId id="264" r:id="rId10"/>
    <p:sldId id="268" r:id="rId11"/>
    <p:sldId id="267" r:id="rId12"/>
    <p:sldId id="271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7" autoAdjust="0"/>
    <p:restoredTop sz="94599" autoAdjust="0"/>
  </p:normalViewPr>
  <p:slideViewPr>
    <p:cSldViewPr>
      <p:cViewPr>
        <p:scale>
          <a:sx n="100" d="100"/>
          <a:sy n="100" d="100"/>
        </p:scale>
        <p:origin x="-630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75" d="100"/>
          <a:sy n="75" d="100"/>
        </p:scale>
        <p:origin x="-14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 smtClean="0"/>
              <a:t>Klicka här för att ändra format på bakgrundstexten</a:t>
            </a:r>
          </a:p>
          <a:p>
            <a:pPr lvl="1"/>
            <a:r>
              <a:rPr lang="sv-SE" noProof="0" smtClean="0"/>
              <a:t>Nivå två</a:t>
            </a:r>
          </a:p>
          <a:p>
            <a:pPr lvl="2"/>
            <a:r>
              <a:rPr lang="sv-SE" noProof="0" smtClean="0"/>
              <a:t>Nivå tre</a:t>
            </a:r>
          </a:p>
          <a:p>
            <a:pPr lvl="3"/>
            <a:r>
              <a:rPr lang="sv-SE" noProof="0" smtClean="0"/>
              <a:t>Nivå fyra</a:t>
            </a:r>
          </a:p>
          <a:p>
            <a:pPr lvl="4"/>
            <a:r>
              <a:rPr lang="sv-SE" noProof="0" smtClean="0"/>
              <a:t>Nivå fem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1773D31-95DB-4941-955E-3CBEB650036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5715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E5FD-AB90-4F0C-9494-8F0D22AE820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2268161"/>
      </p:ext>
    </p:extLst>
  </p:cSld>
  <p:clrMapOvr>
    <a:masterClrMapping/>
  </p:clrMapOvr>
  <p:transition advClick="0" advTm="1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5873A-A92D-43EC-B1A5-9D8B4907339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36544381"/>
      </p:ext>
    </p:extLst>
  </p:cSld>
  <p:clrMapOvr>
    <a:masterClrMapping/>
  </p:clrMapOvr>
  <p:transition advClick="0" advTm="1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46D1E-E03E-405B-9E3C-4AE4BC845B6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77014387"/>
      </p:ext>
    </p:extLst>
  </p:cSld>
  <p:clrMapOvr>
    <a:masterClrMapping/>
  </p:clrMapOvr>
  <p:transition advClick="0" advTm="12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48E7B-07A4-40EC-A213-BBF9BC8CC5C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0677097"/>
      </p:ext>
    </p:extLst>
  </p:cSld>
  <p:clrMapOvr>
    <a:masterClrMapping/>
  </p:clrMapOvr>
  <p:transition advClick="0" advTm="12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Rubrik, text och 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360AB-99E9-4085-A1D1-63E1C71CDCD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38349283"/>
      </p:ext>
    </p:extLst>
  </p:cSld>
  <p:clrMapOvr>
    <a:masterClrMapping/>
  </p:clrMapOvr>
  <p:transition advClick="0" advTm="1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5E1F6-0BC8-4DA9-90B5-75E13581F5A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70738706"/>
      </p:ext>
    </p:extLst>
  </p:cSld>
  <p:clrMapOvr>
    <a:masterClrMapping/>
  </p:clrMapOvr>
  <p:transition advClick="0" advTm="1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9B540-49B6-4439-9295-C2ED9F9DB1F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20632728"/>
      </p:ext>
    </p:extLst>
  </p:cSld>
  <p:clrMapOvr>
    <a:masterClrMapping/>
  </p:clrMapOvr>
  <p:transition advClick="0" advTm="1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DCB1D-B8AE-4389-879A-AF3E9F4F6B5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65978505"/>
      </p:ext>
    </p:extLst>
  </p:cSld>
  <p:clrMapOvr>
    <a:masterClrMapping/>
  </p:clrMapOvr>
  <p:transition advClick="0" advTm="1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2BE41-0A0A-4A80-AD87-131121518BB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6484273"/>
      </p:ext>
    </p:extLst>
  </p:cSld>
  <p:clrMapOvr>
    <a:masterClrMapping/>
  </p:clrMapOvr>
  <p:transition advClick="0" advTm="1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5849A-9C8B-44CE-9D2C-9545C71E07F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58272960"/>
      </p:ext>
    </p:extLst>
  </p:cSld>
  <p:clrMapOvr>
    <a:masterClrMapping/>
  </p:clrMapOvr>
  <p:transition advClick="0" advTm="1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38084-D5DA-4E36-AF50-9C6243D373D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5568115"/>
      </p:ext>
    </p:extLst>
  </p:cSld>
  <p:clrMapOvr>
    <a:masterClrMapping/>
  </p:clrMapOvr>
  <p:transition advClick="0" advTm="1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BEA3D-DFE0-451E-B07F-07ABD35D158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9071014"/>
      </p:ext>
    </p:extLst>
  </p:cSld>
  <p:clrMapOvr>
    <a:masterClrMapping/>
  </p:clrMapOvr>
  <p:transition advClick="0" advTm="1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9041C-4544-4ACD-8C57-FB223078F84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7385771"/>
      </p:ext>
    </p:extLst>
  </p:cSld>
  <p:clrMapOvr>
    <a:masterClrMapping/>
  </p:clrMapOvr>
  <p:transition advClick="0" advTm="1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99E3A78-C001-4661-89BC-CB5C670ECA3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ransition advClick="0" advTm="12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3771" y="1339602"/>
            <a:ext cx="6284912" cy="1657350"/>
          </a:xfrm>
        </p:spPr>
        <p:txBody>
          <a:bodyPr/>
          <a:lstStyle/>
          <a:p>
            <a:pPr eaLnBrk="1" hangingPunct="1"/>
            <a:r>
              <a:rPr lang="sv-SE" sz="4000" dirty="0">
                <a:solidFill>
                  <a:schemeClr val="tx1"/>
                </a:solidFill>
              </a:rPr>
              <a:t>Affärsmodeller och metoder för energieffektivisering</a:t>
            </a:r>
            <a:r>
              <a:rPr lang="sv-SE" sz="2000" dirty="0" smtClean="0">
                <a:solidFill>
                  <a:schemeClr val="tx1"/>
                </a:solidFill>
              </a:rPr>
              <a:t/>
            </a:r>
            <a:br>
              <a:rPr lang="sv-SE" sz="2000" dirty="0" smtClean="0">
                <a:solidFill>
                  <a:schemeClr val="tx1"/>
                </a:solidFill>
              </a:rPr>
            </a:br>
            <a:endParaRPr lang="sv-SE" sz="2000" dirty="0" smtClean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051720" y="3644627"/>
            <a:ext cx="5797550" cy="1152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sv-SE" sz="2000" b="1" i="1" dirty="0" smtClean="0"/>
              <a:t>Rickard Waern</a:t>
            </a:r>
            <a:r>
              <a:rPr lang="sv-SE" sz="2000" i="1" dirty="0" smtClean="0"/>
              <a:t>, projektledare</a:t>
            </a:r>
            <a:endParaRPr lang="sv-SE" sz="1800" i="1" dirty="0"/>
          </a:p>
        </p:txBody>
      </p:sp>
      <p:pic>
        <p:nvPicPr>
          <p:cNvPr id="2052" name="Picture 5" descr="huv_logo_pms (2)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12360" y="4752404"/>
            <a:ext cx="1002689" cy="1844948"/>
          </a:xfr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595697"/>
            <a:ext cx="437307" cy="600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691680" y="188640"/>
            <a:ext cx="7016278" cy="221630"/>
          </a:xfrm>
          <a:prstGeom prst="rect">
            <a:avLst/>
          </a:prstGeom>
          <a:solidFill>
            <a:srgbClr val="FF5C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BF5F9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595697"/>
            <a:ext cx="437307" cy="600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91680" y="188640"/>
            <a:ext cx="7016278" cy="221630"/>
          </a:xfrm>
          <a:prstGeom prst="rect">
            <a:avLst/>
          </a:prstGeom>
          <a:solidFill>
            <a:srgbClr val="FF5C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BF5F9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 descr="huv_logo_pms (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2400" y="5414878"/>
            <a:ext cx="642649" cy="1182474"/>
          </a:xfrm>
          <a:prstGeom prst="rect">
            <a:avLst/>
          </a:prstGeom>
          <a:noFill/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755576" y="1412776"/>
            <a:ext cx="850728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sv-SE" sz="4000" kern="0" smtClean="0"/>
              <a:t>Tack för er uppmärksamhet.</a:t>
            </a:r>
            <a:endParaRPr lang="sv-SE" sz="4000" kern="0" dirty="0"/>
          </a:p>
        </p:txBody>
      </p:sp>
    </p:spTree>
    <p:extLst>
      <p:ext uri="{BB962C8B-B14F-4D97-AF65-F5344CB8AC3E}">
        <p14:creationId xmlns:p14="http://schemas.microsoft.com/office/powerpoint/2010/main" val="2679490920"/>
      </p:ext>
    </p:extLst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sv-SE" sz="4000" dirty="0"/>
              <a:t>Bakgrund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66936" y="1927373"/>
            <a:ext cx="7648113" cy="4525963"/>
          </a:xfrm>
        </p:spPr>
        <p:txBody>
          <a:bodyPr/>
          <a:lstStyle/>
          <a:p>
            <a:r>
              <a:rPr lang="sv-SE" dirty="0" smtClean="0"/>
              <a:t>Utvärdering </a:t>
            </a:r>
            <a:r>
              <a:rPr lang="sv-SE" dirty="0"/>
              <a:t>av affärsmodeller och </a:t>
            </a:r>
            <a:r>
              <a:rPr lang="sv-SE" dirty="0" smtClean="0"/>
              <a:t>metoder.</a:t>
            </a:r>
            <a:endParaRPr lang="sv-SE" dirty="0"/>
          </a:p>
          <a:p>
            <a:r>
              <a:rPr lang="sv-SE" dirty="0"/>
              <a:t>Fokus på hur Energy </a:t>
            </a:r>
            <a:r>
              <a:rPr lang="sv-SE" dirty="0" err="1"/>
              <a:t>Performance</a:t>
            </a:r>
            <a:r>
              <a:rPr lang="sv-SE" dirty="0"/>
              <a:t> </a:t>
            </a:r>
            <a:r>
              <a:rPr lang="sv-SE" dirty="0" err="1"/>
              <a:t>Contracting</a:t>
            </a:r>
            <a:r>
              <a:rPr lang="sv-SE" dirty="0"/>
              <a:t> (EPC), </a:t>
            </a:r>
            <a:r>
              <a:rPr lang="sv-SE" dirty="0" smtClean="0"/>
              <a:t>en </a:t>
            </a:r>
            <a:r>
              <a:rPr lang="sv-SE" dirty="0"/>
              <a:t>ofta förespråkad affärsmodell, presterar.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595697"/>
            <a:ext cx="437307" cy="600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91680" y="188640"/>
            <a:ext cx="7016278" cy="221630"/>
          </a:xfrm>
          <a:prstGeom prst="rect">
            <a:avLst/>
          </a:prstGeom>
          <a:solidFill>
            <a:srgbClr val="FF5C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BF5F9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 descr="huv_logo_pms (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2400" y="5414878"/>
            <a:ext cx="642649" cy="1182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6157020"/>
      </p:ext>
    </p:extLst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sv-SE" sz="4000" dirty="0"/>
              <a:t>EPC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66936" y="1999381"/>
            <a:ext cx="7648113" cy="4525963"/>
          </a:xfrm>
        </p:spPr>
        <p:txBody>
          <a:bodyPr/>
          <a:lstStyle/>
          <a:p>
            <a:r>
              <a:rPr lang="sv-SE" dirty="0"/>
              <a:t>Energitjänstföretag ser över kundens fastigheter och genomför åtgärder.</a:t>
            </a:r>
          </a:p>
          <a:p>
            <a:r>
              <a:rPr lang="sv-SE" dirty="0"/>
              <a:t>Besparingsgaranti.</a:t>
            </a:r>
          </a:p>
          <a:p>
            <a:r>
              <a:rPr lang="sv-SE" dirty="0"/>
              <a:t>Kontrakttider på 4 -15 år.</a:t>
            </a:r>
          </a:p>
          <a:p>
            <a:r>
              <a:rPr lang="sv-SE" dirty="0"/>
              <a:t>Kan innehålla en mängd olika åtgärder.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595697"/>
            <a:ext cx="437307" cy="600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91680" y="188640"/>
            <a:ext cx="7016278" cy="221630"/>
          </a:xfrm>
          <a:prstGeom prst="rect">
            <a:avLst/>
          </a:prstGeom>
          <a:solidFill>
            <a:srgbClr val="FF5C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BF5F9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 descr="huv_logo_pms (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2400" y="5414878"/>
            <a:ext cx="642649" cy="1182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7061219"/>
      </p:ext>
    </p:extLst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548680"/>
            <a:ext cx="8229600" cy="1143000"/>
          </a:xfrm>
        </p:spPr>
        <p:txBody>
          <a:bodyPr/>
          <a:lstStyle/>
          <a:p>
            <a:r>
              <a:rPr lang="sv-SE" sz="4000" dirty="0"/>
              <a:t>EPC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608" y="1700808"/>
            <a:ext cx="7648113" cy="4525963"/>
          </a:xfrm>
        </p:spPr>
        <p:txBody>
          <a:bodyPr/>
          <a:lstStyle/>
          <a:p>
            <a:r>
              <a:rPr lang="sv-SE" dirty="0"/>
              <a:t>Komplexa kontrakt och höga investeringskostnader.</a:t>
            </a:r>
          </a:p>
          <a:p>
            <a:r>
              <a:rPr lang="sv-SE" dirty="0"/>
              <a:t>Endast lönsamt i stora projekt.</a:t>
            </a:r>
          </a:p>
          <a:p>
            <a:r>
              <a:rPr lang="sv-SE" dirty="0"/>
              <a:t>Risk för att endast de mest lönsamma åtgärderna genomförs. </a:t>
            </a:r>
          </a:p>
          <a:p>
            <a:pPr lvl="1"/>
            <a:r>
              <a:rPr lang="sv-SE" dirty="0"/>
              <a:t>Styr och regler/ byggnadsautomation</a:t>
            </a:r>
          </a:p>
          <a:p>
            <a:pPr lvl="1"/>
            <a:r>
              <a:rPr lang="sv-SE" dirty="0"/>
              <a:t>Ventilation</a:t>
            </a:r>
          </a:p>
          <a:p>
            <a:pPr lvl="1"/>
            <a:r>
              <a:rPr lang="sv-SE" dirty="0"/>
              <a:t>Vanligtvis hamnar EPC-projektet på 25-30%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595697"/>
            <a:ext cx="437307" cy="600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91680" y="188640"/>
            <a:ext cx="7016278" cy="221630"/>
          </a:xfrm>
          <a:prstGeom prst="rect">
            <a:avLst/>
          </a:prstGeom>
          <a:solidFill>
            <a:srgbClr val="FF5C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BF5F9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 descr="huv_logo_pms (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2400" y="5414878"/>
            <a:ext cx="642649" cy="1182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4482890"/>
      </p:ext>
    </p:extLst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888" y="692696"/>
            <a:ext cx="8229600" cy="1143000"/>
          </a:xfrm>
        </p:spPr>
        <p:txBody>
          <a:bodyPr/>
          <a:lstStyle/>
          <a:p>
            <a:r>
              <a:rPr lang="sv-SE" sz="4000" dirty="0"/>
              <a:t>Andra affärsmodeller och metoder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595697"/>
            <a:ext cx="437307" cy="600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91680" y="188640"/>
            <a:ext cx="7016278" cy="221630"/>
          </a:xfrm>
          <a:prstGeom prst="rect">
            <a:avLst/>
          </a:prstGeom>
          <a:solidFill>
            <a:srgbClr val="FF5C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BF5F9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 descr="huv_logo_pms (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2400" y="5414878"/>
            <a:ext cx="642649" cy="1182474"/>
          </a:xfrm>
          <a:prstGeom prst="rect">
            <a:avLst/>
          </a:prstGeom>
          <a:noFill/>
        </p:spPr>
      </p:pic>
      <p:sp>
        <p:nvSpPr>
          <p:cNvPr id="11" name="Text Placeholder 2"/>
          <p:cNvSpPr txBox="1">
            <a:spLocks/>
          </p:cNvSpPr>
          <p:nvPr/>
        </p:nvSpPr>
        <p:spPr bwMode="auto">
          <a:xfrm>
            <a:off x="1008819" y="1986830"/>
            <a:ext cx="4038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v-SE" kern="0" dirty="0" smtClean="0"/>
              <a:t>Energy </a:t>
            </a:r>
            <a:r>
              <a:rPr lang="sv-SE" kern="0" dirty="0" err="1" smtClean="0"/>
              <a:t>Supply</a:t>
            </a:r>
            <a:r>
              <a:rPr lang="sv-SE" kern="0" dirty="0" smtClean="0"/>
              <a:t> </a:t>
            </a:r>
            <a:r>
              <a:rPr lang="sv-SE" kern="0" dirty="0" err="1" smtClean="0"/>
              <a:t>Contracting</a:t>
            </a:r>
            <a:endParaRPr lang="sv-SE" kern="0" dirty="0" smtClean="0"/>
          </a:p>
          <a:p>
            <a:r>
              <a:rPr lang="sv-SE" kern="0" dirty="0" err="1" smtClean="0"/>
              <a:t>Integrated</a:t>
            </a:r>
            <a:r>
              <a:rPr lang="sv-SE" kern="0" dirty="0" smtClean="0"/>
              <a:t> Energy </a:t>
            </a:r>
            <a:r>
              <a:rPr lang="sv-SE" kern="0" dirty="0" err="1" smtClean="0"/>
              <a:t>Contracting</a:t>
            </a:r>
            <a:endParaRPr lang="sv-SE" kern="0" dirty="0" smtClean="0"/>
          </a:p>
          <a:p>
            <a:r>
              <a:rPr lang="sv-SE" kern="0" dirty="0" err="1" smtClean="0"/>
              <a:t>Chauffage</a:t>
            </a:r>
            <a:endParaRPr lang="sv-SE" kern="0" dirty="0" smtClean="0"/>
          </a:p>
          <a:p>
            <a:endParaRPr lang="sv-SE" kern="0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4294967295"/>
          </p:nvPr>
        </p:nvSpPr>
        <p:spPr>
          <a:xfrm>
            <a:off x="5199819" y="1986830"/>
            <a:ext cx="4038600" cy="4525963"/>
          </a:xfrm>
          <a:prstGeom prst="rect">
            <a:avLst/>
          </a:prstGeom>
        </p:spPr>
        <p:txBody>
          <a:bodyPr/>
          <a:lstStyle/>
          <a:p>
            <a:r>
              <a:rPr lang="sv-SE" dirty="0" smtClean="0"/>
              <a:t>BELOK Totalprojekt</a:t>
            </a:r>
          </a:p>
          <a:p>
            <a:r>
              <a:rPr lang="sv-SE" dirty="0" err="1" smtClean="0"/>
              <a:t>Partnering</a:t>
            </a:r>
            <a:endParaRPr lang="sv-SE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23732878"/>
      </p:ext>
    </p:extLst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sv-SE" sz="4000" dirty="0"/>
              <a:t>BELOK Totalprojekt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66936" y="1927373"/>
            <a:ext cx="7648113" cy="4525963"/>
          </a:xfrm>
        </p:spPr>
        <p:txBody>
          <a:bodyPr/>
          <a:lstStyle/>
          <a:p>
            <a:r>
              <a:rPr lang="sv-SE" dirty="0"/>
              <a:t>Totalprojekt baseras på en ekonomisk modell för lönsamhetsbedömning</a:t>
            </a:r>
            <a:r>
              <a:rPr lang="sv-SE" dirty="0" smtClean="0"/>
              <a:t>.</a:t>
            </a:r>
            <a:endParaRPr lang="sv-SE" dirty="0"/>
          </a:p>
          <a:p>
            <a:r>
              <a:rPr lang="sv-SE" dirty="0"/>
              <a:t>Undviker att de mest lönsamma åtgärderna väljs ut genom att en paketlösning tas fram.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595697"/>
            <a:ext cx="437307" cy="600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91680" y="188640"/>
            <a:ext cx="7016278" cy="221630"/>
          </a:xfrm>
          <a:prstGeom prst="rect">
            <a:avLst/>
          </a:prstGeom>
          <a:solidFill>
            <a:srgbClr val="FF5C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BF5F9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 descr="huv_logo_pms (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2400" y="5414878"/>
            <a:ext cx="642649" cy="1182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1399025"/>
      </p:ext>
    </p:extLst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sv-SE" sz="4000" dirty="0"/>
              <a:t>BELOK Totalprojekt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66936" y="1927373"/>
            <a:ext cx="7648113" cy="4525963"/>
          </a:xfrm>
        </p:spPr>
        <p:txBody>
          <a:bodyPr/>
          <a:lstStyle/>
          <a:p>
            <a:r>
              <a:rPr lang="sv-SE" dirty="0"/>
              <a:t>Pedagogiska underlag till beslutsfattare</a:t>
            </a:r>
            <a:r>
              <a:rPr lang="sv-SE" dirty="0" smtClean="0"/>
              <a:t>.</a:t>
            </a:r>
            <a:endParaRPr lang="sv-SE" dirty="0"/>
          </a:p>
          <a:p>
            <a:r>
              <a:rPr lang="sv-SE" dirty="0"/>
              <a:t>De projekt som hittills genomförts har haft besparingar på 40-50%.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595697"/>
            <a:ext cx="437307" cy="600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91680" y="188640"/>
            <a:ext cx="7016278" cy="221630"/>
          </a:xfrm>
          <a:prstGeom prst="rect">
            <a:avLst/>
          </a:prstGeom>
          <a:solidFill>
            <a:srgbClr val="FF5C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BF5F9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 descr="huv_logo_pms (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2400" y="5414878"/>
            <a:ext cx="642649" cy="1182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2751589"/>
      </p:ext>
    </p:extLst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sv-SE" sz="4000" dirty="0"/>
              <a:t>Slutsatser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608" y="1927373"/>
            <a:ext cx="7848872" cy="4525963"/>
          </a:xfrm>
        </p:spPr>
        <p:txBody>
          <a:bodyPr/>
          <a:lstStyle/>
          <a:p>
            <a:r>
              <a:rPr lang="sv-SE" dirty="0"/>
              <a:t>EPC fungerar för stora bestånd men har hög komplexitet och andra brister.</a:t>
            </a:r>
          </a:p>
          <a:p>
            <a:r>
              <a:rPr lang="sv-SE" dirty="0"/>
              <a:t>Totalprojekt har </a:t>
            </a:r>
            <a:r>
              <a:rPr lang="sv-SE" dirty="0" smtClean="0"/>
              <a:t>hög besparingspotential </a:t>
            </a:r>
            <a:r>
              <a:rPr lang="sv-SE" dirty="0"/>
              <a:t>och undviker flera problem som finns i andra metoder och modeller.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595697"/>
            <a:ext cx="437307" cy="600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91680" y="188640"/>
            <a:ext cx="7016278" cy="221630"/>
          </a:xfrm>
          <a:prstGeom prst="rect">
            <a:avLst/>
          </a:prstGeom>
          <a:solidFill>
            <a:srgbClr val="FF5C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BF5F9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 descr="huv_logo_pms (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2400" y="5414878"/>
            <a:ext cx="642649" cy="1182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7566762"/>
      </p:ext>
    </p:extLst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r>
              <a:rPr lang="sv-SE" sz="4000" dirty="0" smtClean="0"/>
              <a:t>Frågeställningar</a:t>
            </a:r>
            <a:endParaRPr lang="sv-SE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66936" y="1927373"/>
            <a:ext cx="7648113" cy="4525963"/>
          </a:xfrm>
        </p:spPr>
        <p:txBody>
          <a:bodyPr/>
          <a:lstStyle/>
          <a:p>
            <a:r>
              <a:rPr lang="sv-SE" dirty="0"/>
              <a:t>Vad får uppnådda energi- och miljömål kosta?</a:t>
            </a:r>
          </a:p>
          <a:p>
            <a:r>
              <a:rPr lang="sv-SE" dirty="0"/>
              <a:t>Lönsamheten viktig, men om miljömål och förbättrad standard kan uppnås behöver inte varje investering ge maximal </a:t>
            </a:r>
            <a:r>
              <a:rPr lang="sv-SE" dirty="0" smtClean="0"/>
              <a:t>avkastning?</a:t>
            </a:r>
            <a:endParaRPr lang="sv-S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595697"/>
            <a:ext cx="437307" cy="600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91680" y="188640"/>
            <a:ext cx="7016278" cy="221630"/>
          </a:xfrm>
          <a:prstGeom prst="rect">
            <a:avLst/>
          </a:prstGeom>
          <a:solidFill>
            <a:srgbClr val="FF5C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BF5F9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 descr="huv_logo_pms (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2400" y="5414878"/>
            <a:ext cx="642649" cy="1182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9392565"/>
      </p:ext>
    </p:extLst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formgivning">
  <a:themeElements>
    <a:clrScheme name="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4974a1b-b306-4568-9063-7d1fb6f9113c">HALLBUTVVAST-26-1815</_dlc_DocId>
    <_dlc_DocIdUrl xmlns="24974a1b-b306-4568-9063-7d1fb6f9113c">
      <Url>https://hallbarutvecklingvast.sharepoint.com/_layouts/DocIdRedir.aspx?ID=HALLBUTVVAST-26-1815</Url>
      <Description>HALLBUTVVAST-26-1815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7046002D3F97042B8DF895B4A21B13D" ma:contentTypeVersion="0" ma:contentTypeDescription="Skapa ett nytt dokument." ma:contentTypeScope="" ma:versionID="87de10516f2474a47b58d50e41d784ff">
  <xsd:schema xmlns:xsd="http://www.w3.org/2001/XMLSchema" xmlns:xs="http://www.w3.org/2001/XMLSchema" xmlns:p="http://schemas.microsoft.com/office/2006/metadata/properties" xmlns:ns2="24974a1b-b306-4568-9063-7d1fb6f9113c" targetNamespace="http://schemas.microsoft.com/office/2006/metadata/properties" ma:root="true" ma:fieldsID="d58fa70f105f78b3f96834a7d503e5c2" ns2:_="">
    <xsd:import namespace="24974a1b-b306-4568-9063-7d1fb6f9113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74a1b-b306-4568-9063-7d1fb6f9113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kument-ID-värde" ma:description="Värdet för dokument-ID som tilldelats till det här objektet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 länk till det här dokumente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FCEE54-F259-4AC9-8CC8-9821A7B960FB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AC864F31-EA28-43BB-86CA-EB8E58CEEB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85E1F8-8858-413B-A841-A6E42001B104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elements/1.1/"/>
    <ds:schemaRef ds:uri="24974a1b-b306-4568-9063-7d1fb6f9113c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BB1CEFA5-4F8C-479A-9EBE-132659A439E2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F6CFFB93-224D-4640-8661-8C7FF1CCE0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974a1b-b306-4568-9063-7d1fb6f911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Office PowerPoint</Application>
  <PresentationFormat>On-screen Show (4:3)</PresentationFormat>
  <Paragraphs>36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Standardformgivning</vt:lpstr>
      <vt:lpstr>Affärsmodeller och metoder för energieffektivisering </vt:lpstr>
      <vt:lpstr>Bakgrund</vt:lpstr>
      <vt:lpstr>EPC</vt:lpstr>
      <vt:lpstr>EPC</vt:lpstr>
      <vt:lpstr>Andra affärsmodeller och metoder</vt:lpstr>
      <vt:lpstr>BELOK Totalprojekt</vt:lpstr>
      <vt:lpstr>BELOK Totalprojekt</vt:lpstr>
      <vt:lpstr>Slutsatser</vt:lpstr>
      <vt:lpstr>Frågeställningar</vt:lpstr>
      <vt:lpstr>PowerPoint Presentation</vt:lpstr>
    </vt:vector>
  </TitlesOfParts>
  <Company>Erad 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Releaseparty</dc:title>
  <dc:creator>Lisa</dc:creator>
  <cp:lastModifiedBy>rickard.waern</cp:lastModifiedBy>
  <cp:revision>135</cp:revision>
  <dcterms:created xsi:type="dcterms:W3CDTF">2008-08-20T13:57:32Z</dcterms:created>
  <dcterms:modified xsi:type="dcterms:W3CDTF">2013-11-04T19:35:59Z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c1b4f361-629c-4ee5-9a9b-65d1f6409af8</vt:lpwstr>
  </property>
  <property fmtid="{D5CDD505-2E9C-101B-9397-08002B2CF9AE}" pid="3" name="ContentTypeId">
    <vt:lpwstr>0x01010087046002D3F97042B8DF895B4A21B13D</vt:lpwstr>
  </property>
</Properties>
</file>