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63" r:id="rId2"/>
    <p:sldId id="269" r:id="rId3"/>
    <p:sldId id="261" r:id="rId4"/>
    <p:sldId id="265" r:id="rId5"/>
    <p:sldId id="270" r:id="rId6"/>
    <p:sldId id="267" r:id="rId7"/>
    <p:sldId id="266" r:id="rId8"/>
    <p:sldId id="268" r:id="rId9"/>
    <p:sldId id="271" r:id="rId10"/>
    <p:sldId id="272" r:id="rId11"/>
    <p:sldId id="273" r:id="rId12"/>
    <p:sldId id="274" r:id="rId13"/>
  </p:sldIdLst>
  <p:sldSz cx="9144000" cy="5143500" type="screen16x9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39" autoAdjust="0"/>
    <p:restoredTop sz="88842" autoAdjust="0"/>
  </p:normalViewPr>
  <p:slideViewPr>
    <p:cSldViewPr snapToObjects="1">
      <p:cViewPr varScale="1">
        <p:scale>
          <a:sx n="126" d="100"/>
          <a:sy n="126" d="100"/>
        </p:scale>
        <p:origin x="-96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83" d="100"/>
          <a:sy n="83" d="100"/>
        </p:scale>
        <p:origin x="-2466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22B12B-2B07-B148-A9A6-2B04213B89CC}" type="datetimeFigureOut">
              <a:rPr lang="sv-SE" smtClean="0"/>
              <a:pPr/>
              <a:t>2013-11-01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90570D-ECDA-ED40-A017-9FB1FCB3FDE0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12346201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A9E5D-6545-7043-B0A5-3C5761C92F4E}" type="datetimeFigureOut">
              <a:rPr lang="sv-SE" smtClean="0"/>
              <a:pPr/>
              <a:t>2013-11-01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BF2B2-56F8-904F-BBD2-B646870AE351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863446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1203598"/>
            <a:ext cx="7772400" cy="1102519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2499742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6E162-C877-B649-8BD6-B565BABABCBE}" type="datetimeFigureOut">
              <a:rPr lang="sv-SE" smtClean="0"/>
              <a:pPr/>
              <a:t>2013-11-01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CF7BF-3879-C647-B65F-FC2A4501CBD8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1891400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npassad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6E162-C877-B649-8BD6-B565BABABCBE}" type="datetimeFigureOut">
              <a:rPr lang="sv-SE" smtClean="0"/>
              <a:pPr/>
              <a:t>2013-11-01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CF7BF-3879-C647-B65F-FC2A4501CBD8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6" name="textruta 5"/>
          <p:cNvSpPr txBox="1"/>
          <p:nvPr userDrawn="1"/>
        </p:nvSpPr>
        <p:spPr>
          <a:xfrm>
            <a:off x="453380" y="1203598"/>
            <a:ext cx="39604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 err="1"/>
              <a:t>Lorem</a:t>
            </a:r>
            <a:r>
              <a:rPr lang="sv-SE" sz="2000" dirty="0"/>
              <a:t> </a:t>
            </a:r>
            <a:r>
              <a:rPr lang="sv-SE" sz="2000" dirty="0" err="1"/>
              <a:t>ipsum</a:t>
            </a:r>
            <a:r>
              <a:rPr lang="sv-SE" sz="2000" dirty="0"/>
              <a:t> </a:t>
            </a:r>
            <a:r>
              <a:rPr lang="sv-SE" sz="2000" dirty="0" err="1"/>
              <a:t>dolor</a:t>
            </a:r>
            <a:r>
              <a:rPr lang="sv-SE" sz="2000" dirty="0"/>
              <a:t> </a:t>
            </a:r>
            <a:r>
              <a:rPr lang="sv-SE" sz="2000" dirty="0" err="1"/>
              <a:t>sit</a:t>
            </a:r>
            <a:r>
              <a:rPr lang="sv-SE" sz="2000" dirty="0"/>
              <a:t> </a:t>
            </a:r>
            <a:r>
              <a:rPr lang="sv-SE" sz="2000" dirty="0" err="1"/>
              <a:t>amet</a:t>
            </a:r>
            <a:r>
              <a:rPr lang="sv-SE" sz="2000" dirty="0"/>
              <a:t>, </a:t>
            </a:r>
            <a:r>
              <a:rPr lang="sv-SE" sz="2000" dirty="0" err="1"/>
              <a:t>consectetur</a:t>
            </a:r>
            <a:r>
              <a:rPr lang="sv-SE" sz="2000" dirty="0"/>
              <a:t> </a:t>
            </a:r>
            <a:r>
              <a:rPr lang="sv-SE" sz="2000" dirty="0" err="1"/>
              <a:t>adipiscing</a:t>
            </a:r>
            <a:r>
              <a:rPr lang="sv-SE" sz="2000" dirty="0"/>
              <a:t> elit. </a:t>
            </a:r>
            <a:r>
              <a:rPr lang="sv-SE" sz="2000" dirty="0" err="1"/>
              <a:t>Morbi</a:t>
            </a:r>
            <a:r>
              <a:rPr lang="sv-SE" sz="2000" dirty="0"/>
              <a:t> </a:t>
            </a:r>
            <a:r>
              <a:rPr lang="sv-SE" sz="2000" dirty="0" err="1"/>
              <a:t>luctus</a:t>
            </a:r>
            <a:r>
              <a:rPr lang="sv-SE" sz="2000" dirty="0"/>
              <a:t> </a:t>
            </a:r>
            <a:r>
              <a:rPr lang="sv-SE" sz="2000" dirty="0" err="1"/>
              <a:t>vulputate</a:t>
            </a:r>
            <a:r>
              <a:rPr lang="sv-SE" sz="2000" dirty="0"/>
              <a:t> </a:t>
            </a:r>
            <a:r>
              <a:rPr lang="sv-SE" sz="2000" dirty="0" err="1"/>
              <a:t>volutpat</a:t>
            </a:r>
            <a:r>
              <a:rPr lang="sv-SE" sz="2000" dirty="0"/>
              <a:t>. Sed tortor </a:t>
            </a:r>
            <a:r>
              <a:rPr lang="sv-SE" sz="2000" dirty="0" err="1"/>
              <a:t>nulla</a:t>
            </a:r>
            <a:r>
              <a:rPr lang="sv-SE" sz="2000" dirty="0"/>
              <a:t>, </a:t>
            </a:r>
            <a:r>
              <a:rPr lang="sv-SE" sz="2000" dirty="0" err="1"/>
              <a:t>lacinia</a:t>
            </a:r>
            <a:r>
              <a:rPr lang="sv-SE" sz="2000" dirty="0"/>
              <a:t> in </a:t>
            </a:r>
            <a:r>
              <a:rPr lang="sv-SE" sz="2000" dirty="0" err="1"/>
              <a:t>tempor</a:t>
            </a:r>
            <a:r>
              <a:rPr lang="sv-SE" sz="2000" dirty="0"/>
              <a:t> </a:t>
            </a:r>
            <a:r>
              <a:rPr lang="sv-SE" sz="2000" dirty="0" err="1"/>
              <a:t>rutrum</a:t>
            </a:r>
            <a:r>
              <a:rPr lang="sv-SE" sz="2000" dirty="0"/>
              <a:t>, </a:t>
            </a:r>
            <a:r>
              <a:rPr lang="sv-SE" sz="2000" dirty="0" err="1"/>
              <a:t>rhoncus</a:t>
            </a:r>
            <a:r>
              <a:rPr lang="sv-SE" sz="2000" dirty="0"/>
              <a:t> vitae </a:t>
            </a:r>
            <a:r>
              <a:rPr lang="sv-SE" sz="2000" dirty="0" err="1"/>
              <a:t>felis</a:t>
            </a:r>
            <a:r>
              <a:rPr lang="sv-SE" sz="2000" dirty="0"/>
              <a:t>. </a:t>
            </a:r>
            <a:r>
              <a:rPr lang="sv-SE" sz="2000" dirty="0" err="1"/>
              <a:t>Suspendisse</a:t>
            </a:r>
            <a:r>
              <a:rPr lang="sv-SE" sz="2000" dirty="0"/>
              <a:t> eu </a:t>
            </a:r>
            <a:r>
              <a:rPr lang="sv-SE" sz="2000" dirty="0" err="1"/>
              <a:t>lorem</a:t>
            </a:r>
            <a:r>
              <a:rPr lang="sv-SE" sz="2000" dirty="0"/>
              <a:t> et </a:t>
            </a:r>
            <a:r>
              <a:rPr lang="sv-SE" sz="2000" dirty="0" err="1"/>
              <a:t>mauris</a:t>
            </a:r>
            <a:r>
              <a:rPr lang="sv-SE" sz="2000" dirty="0"/>
              <a:t> </a:t>
            </a:r>
            <a:r>
              <a:rPr lang="sv-SE" sz="2000" dirty="0" err="1"/>
              <a:t>ornare</a:t>
            </a:r>
            <a:r>
              <a:rPr lang="sv-SE" sz="2000" dirty="0"/>
              <a:t> </a:t>
            </a:r>
            <a:r>
              <a:rPr lang="sv-SE" sz="2000" dirty="0" err="1"/>
              <a:t>viverra</a:t>
            </a:r>
            <a:r>
              <a:rPr lang="sv-SE" sz="2000" dirty="0"/>
              <a:t>. Class </a:t>
            </a:r>
            <a:r>
              <a:rPr lang="sv-SE" sz="2000" dirty="0" err="1"/>
              <a:t>aptent</a:t>
            </a:r>
            <a:r>
              <a:rPr lang="sv-SE" sz="2000" dirty="0"/>
              <a:t> </a:t>
            </a:r>
            <a:r>
              <a:rPr lang="sv-SE" sz="2000" dirty="0" err="1"/>
              <a:t>taciti</a:t>
            </a:r>
            <a:r>
              <a:rPr lang="sv-SE" sz="2000" dirty="0"/>
              <a:t> </a:t>
            </a:r>
            <a:r>
              <a:rPr lang="sv-SE" sz="2000" dirty="0" err="1"/>
              <a:t>sociosqu</a:t>
            </a:r>
            <a:r>
              <a:rPr lang="sv-SE" sz="2000" dirty="0"/>
              <a:t> ad </a:t>
            </a:r>
            <a:r>
              <a:rPr lang="sv-SE" sz="2000" dirty="0" err="1"/>
              <a:t>litora</a:t>
            </a:r>
            <a:r>
              <a:rPr lang="sv-SE" sz="2000" dirty="0"/>
              <a:t> </a:t>
            </a:r>
            <a:r>
              <a:rPr lang="sv-SE" sz="2000" dirty="0" err="1"/>
              <a:t>torquent</a:t>
            </a:r>
            <a:r>
              <a:rPr lang="sv-SE" sz="2000" dirty="0"/>
              <a:t> per </a:t>
            </a:r>
            <a:r>
              <a:rPr lang="sv-SE" sz="2000" dirty="0" err="1"/>
              <a:t>conubia</a:t>
            </a:r>
            <a:r>
              <a:rPr lang="sv-SE" sz="2000" dirty="0"/>
              <a:t> </a:t>
            </a:r>
            <a:r>
              <a:rPr lang="sv-SE" sz="2000" dirty="0" err="1"/>
              <a:t>nostra</a:t>
            </a:r>
            <a:r>
              <a:rPr lang="sv-SE" sz="2000" dirty="0"/>
              <a:t>, per </a:t>
            </a:r>
            <a:r>
              <a:rPr lang="sv-SE" sz="2000" dirty="0" err="1"/>
              <a:t>inceptos</a:t>
            </a:r>
            <a:r>
              <a:rPr lang="sv-SE" sz="2000" dirty="0"/>
              <a:t> </a:t>
            </a:r>
            <a:r>
              <a:rPr lang="sv-SE" sz="2000" dirty="0" err="1"/>
              <a:t>himenaeos</a:t>
            </a:r>
            <a:r>
              <a:rPr lang="sv-SE" sz="2000" dirty="0"/>
              <a:t>.</a:t>
            </a:r>
          </a:p>
        </p:txBody>
      </p:sp>
      <p:sp>
        <p:nvSpPr>
          <p:cNvPr id="7" name="textruta 6"/>
          <p:cNvSpPr txBox="1"/>
          <p:nvPr userDrawn="1"/>
        </p:nvSpPr>
        <p:spPr>
          <a:xfrm>
            <a:off x="4845868" y="1203598"/>
            <a:ext cx="39604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 err="1"/>
              <a:t>Nullam</a:t>
            </a:r>
            <a:r>
              <a:rPr lang="sv-SE" sz="2000" dirty="0"/>
              <a:t> </a:t>
            </a:r>
            <a:r>
              <a:rPr lang="sv-SE" sz="2000" dirty="0" err="1"/>
              <a:t>varius</a:t>
            </a:r>
            <a:r>
              <a:rPr lang="sv-SE" sz="2000" dirty="0"/>
              <a:t> ante </a:t>
            </a:r>
            <a:r>
              <a:rPr lang="sv-SE" sz="2000" dirty="0" err="1"/>
              <a:t>sit</a:t>
            </a:r>
            <a:r>
              <a:rPr lang="sv-SE" sz="2000" dirty="0"/>
              <a:t> </a:t>
            </a:r>
            <a:r>
              <a:rPr lang="sv-SE" sz="2000" dirty="0" err="1"/>
              <a:t>amet</a:t>
            </a:r>
            <a:r>
              <a:rPr lang="sv-SE" sz="2000" dirty="0"/>
              <a:t> </a:t>
            </a:r>
            <a:r>
              <a:rPr lang="sv-SE" sz="2000" dirty="0" err="1"/>
              <a:t>neque</a:t>
            </a:r>
            <a:r>
              <a:rPr lang="sv-SE" sz="2000" dirty="0"/>
              <a:t> </a:t>
            </a:r>
            <a:r>
              <a:rPr lang="sv-SE" sz="2000" dirty="0" err="1"/>
              <a:t>pharetra</a:t>
            </a:r>
            <a:r>
              <a:rPr lang="sv-SE" sz="2000" dirty="0"/>
              <a:t> </a:t>
            </a:r>
            <a:r>
              <a:rPr lang="sv-SE" sz="2000" dirty="0" err="1"/>
              <a:t>rutrum</a:t>
            </a:r>
            <a:r>
              <a:rPr lang="sv-SE" sz="2000" dirty="0"/>
              <a:t> et </a:t>
            </a:r>
            <a:r>
              <a:rPr lang="sv-SE" sz="2000" dirty="0" err="1"/>
              <a:t>sit</a:t>
            </a:r>
            <a:r>
              <a:rPr lang="sv-SE" sz="2000" dirty="0"/>
              <a:t> </a:t>
            </a:r>
            <a:r>
              <a:rPr lang="sv-SE" sz="2000" dirty="0" err="1"/>
              <a:t>amet</a:t>
            </a:r>
            <a:r>
              <a:rPr lang="sv-SE" sz="2000" dirty="0"/>
              <a:t> </a:t>
            </a:r>
            <a:r>
              <a:rPr lang="sv-SE" sz="2000" dirty="0" err="1"/>
              <a:t>velit</a:t>
            </a:r>
            <a:r>
              <a:rPr lang="sv-SE" sz="2000" dirty="0"/>
              <a:t>. </a:t>
            </a:r>
            <a:r>
              <a:rPr lang="sv-SE" sz="2000" dirty="0" err="1"/>
              <a:t>Fusce</a:t>
            </a:r>
            <a:r>
              <a:rPr lang="sv-SE" sz="2000" dirty="0"/>
              <a:t> </a:t>
            </a:r>
            <a:r>
              <a:rPr lang="sv-SE" sz="2000" dirty="0" err="1"/>
              <a:t>facilisis</a:t>
            </a:r>
            <a:r>
              <a:rPr lang="sv-SE" sz="2000" dirty="0"/>
              <a:t> </a:t>
            </a:r>
            <a:r>
              <a:rPr lang="sv-SE" sz="2000" dirty="0" err="1"/>
              <a:t>adipiscing</a:t>
            </a:r>
            <a:r>
              <a:rPr lang="sv-SE" sz="2000" dirty="0"/>
              <a:t> </a:t>
            </a:r>
            <a:r>
              <a:rPr lang="sv-SE" sz="2000" dirty="0" err="1"/>
              <a:t>magna</a:t>
            </a:r>
            <a:r>
              <a:rPr lang="sv-SE" sz="2000" dirty="0"/>
              <a:t> a </a:t>
            </a:r>
            <a:r>
              <a:rPr lang="sv-SE" sz="2000" dirty="0" err="1"/>
              <a:t>posuere</a:t>
            </a:r>
            <a:r>
              <a:rPr lang="sv-SE" sz="2000" dirty="0"/>
              <a:t>. </a:t>
            </a:r>
            <a:r>
              <a:rPr lang="sv-SE" sz="2000" dirty="0" err="1"/>
              <a:t>Vivamus</a:t>
            </a:r>
            <a:r>
              <a:rPr lang="sv-SE" sz="2000" dirty="0"/>
              <a:t> </a:t>
            </a:r>
            <a:r>
              <a:rPr lang="sv-SE" sz="2000" dirty="0" err="1"/>
              <a:t>ac</a:t>
            </a:r>
            <a:r>
              <a:rPr lang="sv-SE" sz="2000" dirty="0"/>
              <a:t> urna eget </a:t>
            </a:r>
            <a:r>
              <a:rPr lang="sv-SE" sz="2000" dirty="0" err="1"/>
              <a:t>nibh</a:t>
            </a:r>
            <a:r>
              <a:rPr lang="sv-SE" sz="2000" dirty="0"/>
              <a:t> </a:t>
            </a:r>
            <a:r>
              <a:rPr lang="sv-SE" sz="2000" dirty="0" err="1"/>
              <a:t>auctor</a:t>
            </a:r>
            <a:r>
              <a:rPr lang="sv-SE" sz="2000" dirty="0"/>
              <a:t> </a:t>
            </a:r>
            <a:r>
              <a:rPr lang="sv-SE" sz="2000" dirty="0" err="1"/>
              <a:t>lobortis</a:t>
            </a:r>
            <a:r>
              <a:rPr lang="sv-SE" sz="2000" dirty="0"/>
              <a:t>. </a:t>
            </a:r>
            <a:r>
              <a:rPr lang="sv-SE" sz="2000" dirty="0" err="1"/>
              <a:t>Nullam</a:t>
            </a:r>
            <a:r>
              <a:rPr lang="sv-SE" sz="2000" dirty="0"/>
              <a:t> non elit </a:t>
            </a:r>
            <a:r>
              <a:rPr lang="sv-SE" sz="2000" dirty="0" err="1"/>
              <a:t>felis</a:t>
            </a:r>
            <a:r>
              <a:rPr lang="sv-SE" sz="2000" dirty="0"/>
              <a:t>, eu </a:t>
            </a:r>
            <a:r>
              <a:rPr lang="sv-SE" sz="2000" dirty="0" err="1"/>
              <a:t>interdum</a:t>
            </a:r>
            <a:r>
              <a:rPr lang="sv-SE" sz="2000" dirty="0"/>
              <a:t> </a:t>
            </a:r>
            <a:r>
              <a:rPr lang="sv-SE" sz="2000" dirty="0" err="1"/>
              <a:t>leo</a:t>
            </a:r>
            <a:r>
              <a:rPr lang="sv-SE" sz="2000" dirty="0"/>
              <a:t>. </a:t>
            </a:r>
            <a:r>
              <a:rPr lang="sv-SE" sz="2000" dirty="0" err="1"/>
              <a:t>Aliquam</a:t>
            </a:r>
            <a:r>
              <a:rPr lang="sv-SE" sz="2000" dirty="0"/>
              <a:t> vitae </a:t>
            </a:r>
            <a:r>
              <a:rPr lang="sv-SE" sz="2000" dirty="0" err="1"/>
              <a:t>nibh</a:t>
            </a:r>
            <a:r>
              <a:rPr lang="sv-SE" sz="2000" dirty="0"/>
              <a:t> </a:t>
            </a:r>
            <a:r>
              <a:rPr lang="sv-SE" sz="2000" dirty="0" err="1"/>
              <a:t>dolor</a:t>
            </a:r>
            <a:r>
              <a:rPr lang="sv-SE" sz="2000" dirty="0"/>
              <a:t>. Ut </a:t>
            </a:r>
            <a:r>
              <a:rPr lang="sv-SE" sz="2000" dirty="0" err="1"/>
              <a:t>orci</a:t>
            </a:r>
            <a:r>
              <a:rPr lang="sv-SE" sz="2000" dirty="0"/>
              <a:t> </a:t>
            </a:r>
            <a:r>
              <a:rPr lang="sv-SE" sz="2000" dirty="0" err="1"/>
              <a:t>lacus</a:t>
            </a:r>
            <a:r>
              <a:rPr lang="sv-SE" sz="2000" dirty="0"/>
              <a:t>, </a:t>
            </a:r>
            <a:r>
              <a:rPr lang="sv-SE" sz="2000" dirty="0" err="1" smtClean="0"/>
              <a:t>congue</a:t>
            </a:r>
            <a:r>
              <a:rPr lang="sv-SE" sz="2000" dirty="0" smtClean="0"/>
              <a:t> </a:t>
            </a:r>
            <a:r>
              <a:rPr lang="sv-SE" sz="2000" dirty="0" err="1"/>
              <a:t>sit</a:t>
            </a:r>
            <a:r>
              <a:rPr lang="sv-SE" sz="2000" dirty="0"/>
              <a:t> </a:t>
            </a:r>
            <a:r>
              <a:rPr lang="sv-SE" sz="2000" dirty="0" err="1"/>
              <a:t>amet</a:t>
            </a:r>
            <a:r>
              <a:rPr lang="sv-SE" sz="2000" dirty="0"/>
              <a:t> </a:t>
            </a:r>
            <a:r>
              <a:rPr lang="sv-SE" sz="2000" dirty="0" err="1"/>
              <a:t>sagittis</a:t>
            </a:r>
            <a:r>
              <a:rPr lang="sv-SE" sz="2000" dirty="0"/>
              <a:t> </a:t>
            </a:r>
            <a:r>
              <a:rPr lang="sv-SE" sz="2000" dirty="0" err="1"/>
              <a:t>nec</a:t>
            </a:r>
            <a:r>
              <a:rPr lang="sv-SE" sz="2000" dirty="0"/>
              <a:t>, </a:t>
            </a:r>
            <a:r>
              <a:rPr lang="sv-SE" sz="2000" dirty="0" err="1"/>
              <a:t>euismod</a:t>
            </a:r>
            <a:r>
              <a:rPr lang="sv-SE" sz="2000" dirty="0"/>
              <a:t> </a:t>
            </a:r>
            <a:r>
              <a:rPr lang="sv-SE" sz="2000" dirty="0" err="1"/>
              <a:t>nec</a:t>
            </a:r>
            <a:r>
              <a:rPr lang="sv-SE" sz="2000" dirty="0"/>
              <a:t> diam. Sed </a:t>
            </a:r>
            <a:r>
              <a:rPr lang="sv-SE" sz="2000" dirty="0" err="1"/>
              <a:t>congue</a:t>
            </a:r>
            <a:r>
              <a:rPr lang="sv-SE" sz="2000" dirty="0"/>
              <a:t> </a:t>
            </a:r>
            <a:r>
              <a:rPr lang="sv-SE" sz="2000" dirty="0" err="1"/>
              <a:t>accumsan</a:t>
            </a:r>
            <a:r>
              <a:rPr lang="sv-SE" sz="2000" dirty="0"/>
              <a:t> </a:t>
            </a:r>
            <a:r>
              <a:rPr lang="sv-SE" sz="2000" dirty="0" err="1"/>
              <a:t>ullamcorper</a:t>
            </a:r>
            <a:r>
              <a:rPr lang="sv-SE" sz="2000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3220021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57200" y="1200151"/>
            <a:ext cx="5410944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6E162-C877-B649-8BD6-B565BABABCBE}" type="datetimeFigureOut">
              <a:rPr lang="sv-SE" smtClean="0"/>
              <a:pPr/>
              <a:t>2013-11-01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CF7BF-3879-C647-B65F-FC2A4501CBD8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357895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2472754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1347614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6E162-C877-B649-8BD6-B565BABABCBE}" type="datetimeFigureOut">
              <a:rPr lang="sv-SE" smtClean="0"/>
              <a:pPr/>
              <a:t>2013-11-01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CF7BF-3879-C647-B65F-FC2A4501CBD8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454384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6E162-C877-B649-8BD6-B565BABABCBE}" type="datetimeFigureOut">
              <a:rPr lang="sv-SE" smtClean="0"/>
              <a:pPr/>
              <a:t>2013-11-01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CF7BF-3879-C647-B65F-FC2A4501CBD8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8655938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6E162-C877-B649-8BD6-B565BABABCBE}" type="datetimeFigureOut">
              <a:rPr lang="sv-SE" smtClean="0"/>
              <a:pPr/>
              <a:t>2013-11-01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CF7BF-3879-C647-B65F-FC2A4501CBD8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3692364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6E162-C877-B649-8BD6-B565BABABCBE}" type="datetimeFigureOut">
              <a:rPr lang="sv-SE" smtClean="0"/>
              <a:pPr/>
              <a:t>2013-11-01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CF7BF-3879-C647-B65F-FC2A4501CBD8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2877006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6E162-C877-B649-8BD6-B565BABABCBE}" type="datetimeFigureOut">
              <a:rPr lang="sv-SE" smtClean="0"/>
              <a:pPr/>
              <a:t>2013-11-01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CF7BF-3879-C647-B65F-FC2A4501CBD8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1051484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6E162-C877-B649-8BD6-B565BABABCBE}" type="datetimeFigureOut">
              <a:rPr lang="sv-SE" smtClean="0"/>
              <a:pPr/>
              <a:t>2013-11-01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CF7BF-3879-C647-B65F-FC2A4501CBD8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1616684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6E162-C877-B649-8BD6-B565BABABCBE}" type="datetimeFigureOut">
              <a:rPr lang="sv-SE" smtClean="0"/>
              <a:pPr/>
              <a:t>2013-11-01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2CF7BF-3879-C647-B65F-FC2A4501CBD8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898901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9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dennis.nystrom@trollhattan.se" TargetMode="Externa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395536" y="411510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000" b="1" dirty="0" smtClean="0"/>
              <a:t>Tomt AB</a:t>
            </a:r>
            <a:endParaRPr lang="sv-SE" sz="4000" b="1" dirty="0"/>
          </a:p>
        </p:txBody>
      </p:sp>
      <p:sp>
        <p:nvSpPr>
          <p:cNvPr id="6" name="Rektangel 5"/>
          <p:cNvSpPr/>
          <p:nvPr/>
        </p:nvSpPr>
        <p:spPr>
          <a:xfrm>
            <a:off x="395536" y="1317997"/>
            <a:ext cx="37662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 smtClean="0"/>
              <a:t>Kommunalt fastighetsbolag</a:t>
            </a:r>
          </a:p>
        </p:txBody>
      </p:sp>
      <p:sp>
        <p:nvSpPr>
          <p:cNvPr id="7" name="Platshållare för innehåll 17"/>
          <p:cNvSpPr>
            <a:spLocks noGrp="1"/>
          </p:cNvSpPr>
          <p:nvPr>
            <p:ph sz="half" idx="4294967295"/>
          </p:nvPr>
        </p:nvSpPr>
        <p:spPr>
          <a:xfrm>
            <a:off x="395536" y="1779662"/>
            <a:ext cx="3514495" cy="2150947"/>
          </a:xfrm>
          <a:prstGeom prst="rect">
            <a:avLst/>
          </a:prstGeom>
        </p:spPr>
        <p:txBody>
          <a:bodyPr/>
          <a:lstStyle/>
          <a:p>
            <a:r>
              <a:rPr lang="sv-SE" sz="2000" dirty="0" smtClean="0"/>
              <a:t>Skolor</a:t>
            </a:r>
          </a:p>
          <a:p>
            <a:r>
              <a:rPr lang="sv-SE" sz="2000" dirty="0" smtClean="0"/>
              <a:t>Förskolor</a:t>
            </a:r>
          </a:p>
          <a:p>
            <a:r>
              <a:rPr lang="sv-SE" sz="2000" dirty="0" smtClean="0"/>
              <a:t>Högskola</a:t>
            </a:r>
          </a:p>
          <a:p>
            <a:r>
              <a:rPr lang="sv-SE" sz="2000" dirty="0" smtClean="0"/>
              <a:t>Industrilokaler</a:t>
            </a:r>
          </a:p>
          <a:p>
            <a:r>
              <a:rPr lang="sv-SE" sz="2000" dirty="0" smtClean="0"/>
              <a:t>Drygt 360 000 m2</a:t>
            </a:r>
          </a:p>
          <a:p>
            <a:endParaRPr lang="sv-SE" sz="2000" dirty="0" smtClean="0"/>
          </a:p>
          <a:p>
            <a:endParaRPr lang="sv-SE" dirty="0"/>
          </a:p>
        </p:txBody>
      </p:sp>
      <p:sp>
        <p:nvSpPr>
          <p:cNvPr id="8" name="textruta 7"/>
          <p:cNvSpPr txBox="1"/>
          <p:nvPr/>
        </p:nvSpPr>
        <p:spPr>
          <a:xfrm>
            <a:off x="4788024" y="2139702"/>
            <a:ext cx="35283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Dennis Nyström</a:t>
            </a:r>
          </a:p>
          <a:p>
            <a:r>
              <a:rPr lang="sv-SE" dirty="0" smtClean="0"/>
              <a:t>Energi- och Miljösamordnare</a:t>
            </a:r>
          </a:p>
          <a:p>
            <a:r>
              <a:rPr lang="sv-SE" dirty="0" err="1" smtClean="0">
                <a:hlinkClick r:id="rId2"/>
              </a:rPr>
              <a:t>dennis.nystrom@trollhattan.se</a:t>
            </a:r>
            <a:endParaRPr lang="sv-SE" dirty="0" smtClean="0"/>
          </a:p>
          <a:p>
            <a:endParaRPr lang="sv-SE" dirty="0" smtClean="0"/>
          </a:p>
          <a:p>
            <a:r>
              <a:rPr lang="sv-SE" dirty="0" smtClean="0"/>
              <a:t>0520-474570</a:t>
            </a:r>
            <a:endParaRPr lang="sv-SE" dirty="0"/>
          </a:p>
        </p:txBody>
      </p:sp>
    </p:spTree>
    <p:extLst>
      <p:ext uri="{BB962C8B-B14F-4D97-AF65-F5344CB8AC3E}">
        <p14:creationId xmlns="" xmlns:p14="http://schemas.microsoft.com/office/powerpoint/2010/main" val="340942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2267744" y="195486"/>
            <a:ext cx="640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000" b="1" dirty="0" smtClean="0"/>
              <a:t> Totalprojekt på Tomt AB</a:t>
            </a:r>
            <a:endParaRPr lang="sv-SE" sz="4000" b="1" dirty="0"/>
          </a:p>
        </p:txBody>
      </p:sp>
      <p:pic>
        <p:nvPicPr>
          <p:cNvPr id="5" name="Bildobjekt 4" descr="ollonb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1047388"/>
            <a:ext cx="3363179" cy="3014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ktangel 5"/>
          <p:cNvSpPr/>
          <p:nvPr/>
        </p:nvSpPr>
        <p:spPr>
          <a:xfrm>
            <a:off x="611560" y="972765"/>
            <a:ext cx="21036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dirty="0" smtClean="0"/>
              <a:t>Nohab 6, By 74</a:t>
            </a:r>
            <a:endParaRPr lang="sv-SE" sz="2400" b="1" dirty="0" smtClean="0"/>
          </a:p>
        </p:txBody>
      </p:sp>
      <p:sp>
        <p:nvSpPr>
          <p:cNvPr id="7" name="Platshållare för innehåll 17"/>
          <p:cNvSpPr>
            <a:spLocks noGrp="1"/>
          </p:cNvSpPr>
          <p:nvPr>
            <p:ph sz="half" idx="4294967295"/>
          </p:nvPr>
        </p:nvSpPr>
        <p:spPr>
          <a:xfrm>
            <a:off x="251520" y="1434430"/>
            <a:ext cx="4608512" cy="286551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sv-SE" sz="2000" dirty="0" err="1" smtClean="0"/>
              <a:t>Nybyggnadsår</a:t>
            </a:r>
            <a:r>
              <a:rPr lang="sv-SE" sz="2000" dirty="0" smtClean="0"/>
              <a:t> </a:t>
            </a:r>
            <a:r>
              <a:rPr lang="sv-SE" sz="2000" dirty="0" smtClean="0"/>
              <a:t>1921</a:t>
            </a:r>
          </a:p>
          <a:p>
            <a:r>
              <a:rPr lang="sv-SE" sz="2000" dirty="0" smtClean="0"/>
              <a:t>Renoverad 1995-2006</a:t>
            </a:r>
            <a:endParaRPr lang="sv-SE" sz="2000" dirty="0" smtClean="0"/>
          </a:p>
          <a:p>
            <a:r>
              <a:rPr lang="sv-SE" sz="2000" dirty="0" err="1" smtClean="0"/>
              <a:t>Atemp</a:t>
            </a:r>
            <a:r>
              <a:rPr lang="sv-SE" sz="2000" dirty="0" smtClean="0"/>
              <a:t>  </a:t>
            </a:r>
            <a:r>
              <a:rPr lang="sv-SE" sz="2000" dirty="0" smtClean="0"/>
              <a:t>3667</a:t>
            </a:r>
            <a:r>
              <a:rPr lang="sv-SE" sz="2000" dirty="0" smtClean="0"/>
              <a:t> </a:t>
            </a:r>
            <a:r>
              <a:rPr lang="sv-SE" sz="2000" dirty="0" smtClean="0"/>
              <a:t>m</a:t>
            </a:r>
            <a:r>
              <a:rPr lang="sv-SE" sz="2000" baseline="30000" dirty="0" smtClean="0"/>
              <a:t>2</a:t>
            </a:r>
          </a:p>
          <a:p>
            <a:r>
              <a:rPr lang="sv-SE" sz="2000" dirty="0" smtClean="0"/>
              <a:t>Ventilation: </a:t>
            </a:r>
            <a:r>
              <a:rPr lang="sv-SE" sz="2000" dirty="0" smtClean="0"/>
              <a:t>3 </a:t>
            </a:r>
            <a:r>
              <a:rPr lang="sv-SE" sz="2000" dirty="0" err="1" smtClean="0"/>
              <a:t>st</a:t>
            </a:r>
            <a:r>
              <a:rPr lang="sv-SE" sz="2000" dirty="0" smtClean="0"/>
              <a:t> FTX med kyla</a:t>
            </a:r>
            <a:endParaRPr lang="sv-SE" sz="2000" dirty="0" smtClean="0"/>
          </a:p>
          <a:p>
            <a:r>
              <a:rPr lang="sv-SE" sz="2000" dirty="0" smtClean="0"/>
              <a:t>Elenergi		</a:t>
            </a:r>
            <a:r>
              <a:rPr lang="sv-SE" sz="2000" dirty="0" smtClean="0"/>
              <a:t>270 000 kWh</a:t>
            </a:r>
            <a:endParaRPr lang="sv-SE" sz="2000" dirty="0" smtClean="0"/>
          </a:p>
          <a:p>
            <a:r>
              <a:rPr lang="sv-SE" sz="2000" dirty="0" smtClean="0"/>
              <a:t>Fjärrvärme 	</a:t>
            </a:r>
            <a:r>
              <a:rPr lang="sv-SE" sz="2000" dirty="0" smtClean="0"/>
              <a:t>375 000</a:t>
            </a:r>
            <a:r>
              <a:rPr lang="sv-SE" sz="2000" dirty="0" smtClean="0"/>
              <a:t> </a:t>
            </a:r>
            <a:r>
              <a:rPr lang="sv-SE" sz="2000" dirty="0" smtClean="0"/>
              <a:t>kWh</a:t>
            </a:r>
          </a:p>
          <a:p>
            <a:r>
              <a:rPr lang="sv-SE" sz="2000" dirty="0" smtClean="0"/>
              <a:t>Vatten	        </a:t>
            </a:r>
            <a:r>
              <a:rPr lang="sv-SE" sz="2000" dirty="0" smtClean="0"/>
              <a:t>529</a:t>
            </a:r>
            <a:r>
              <a:rPr lang="sv-SE" sz="2000" dirty="0" smtClean="0"/>
              <a:t> </a:t>
            </a:r>
            <a:r>
              <a:rPr lang="sv-SE" sz="2000" dirty="0" smtClean="0"/>
              <a:t>m</a:t>
            </a:r>
            <a:r>
              <a:rPr lang="sv-SE" sz="2000" baseline="30000" dirty="0" smtClean="0"/>
              <a:t>3</a:t>
            </a:r>
          </a:p>
          <a:p>
            <a:endParaRPr lang="sv-SE" sz="2000" baseline="30000" dirty="0" smtClean="0"/>
          </a:p>
          <a:p>
            <a:pPr>
              <a:buNone/>
            </a:pPr>
            <a:endParaRPr lang="sv-SE" sz="2000" baseline="30000" dirty="0" smtClean="0"/>
          </a:p>
          <a:p>
            <a:pPr>
              <a:buNone/>
            </a:pPr>
            <a:endParaRPr lang="sv-SE" sz="2000" dirty="0"/>
          </a:p>
          <a:p>
            <a:endParaRPr lang="sv-SE" dirty="0"/>
          </a:p>
        </p:txBody>
      </p:sp>
      <p:pic>
        <p:nvPicPr>
          <p:cNvPr id="8" name="Picture 6" descr="http://www.klimatsmart.se/images/news/belok_logo_xl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82907"/>
            <a:ext cx="1368152" cy="520465"/>
          </a:xfrm>
          <a:prstGeom prst="rect">
            <a:avLst/>
          </a:prstGeom>
          <a:noFill/>
        </p:spPr>
      </p:pic>
      <p:sp>
        <p:nvSpPr>
          <p:cNvPr id="9" name="Ellips 8"/>
          <p:cNvSpPr/>
          <p:nvPr/>
        </p:nvSpPr>
        <p:spPr>
          <a:xfrm>
            <a:off x="6156176" y="2067694"/>
            <a:ext cx="1872208" cy="79208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40942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2267744" y="195486"/>
            <a:ext cx="640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000" b="1" dirty="0" smtClean="0"/>
              <a:t> Totalprojekt på Tomt AB</a:t>
            </a:r>
            <a:endParaRPr lang="sv-SE" sz="4000" b="1" dirty="0"/>
          </a:p>
        </p:txBody>
      </p:sp>
      <p:pic>
        <p:nvPicPr>
          <p:cNvPr id="5" name="Bildobjekt 4" descr="ollonb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1047388"/>
            <a:ext cx="3363179" cy="3014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ktangel 5"/>
          <p:cNvSpPr/>
          <p:nvPr/>
        </p:nvSpPr>
        <p:spPr>
          <a:xfrm>
            <a:off x="611561" y="972765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 smtClean="0"/>
              <a:t>Nohab 6, By 74, tänkta åtgärder</a:t>
            </a:r>
            <a:endParaRPr lang="sv-SE" sz="2400" b="1" dirty="0" smtClean="0"/>
          </a:p>
        </p:txBody>
      </p:sp>
      <p:sp>
        <p:nvSpPr>
          <p:cNvPr id="7" name="Platshållare för innehåll 17"/>
          <p:cNvSpPr>
            <a:spLocks noGrp="1"/>
          </p:cNvSpPr>
          <p:nvPr>
            <p:ph sz="half" idx="4294967295"/>
          </p:nvPr>
        </p:nvSpPr>
        <p:spPr>
          <a:xfrm>
            <a:off x="251520" y="1347614"/>
            <a:ext cx="4608512" cy="2952329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sv-SE" sz="2000" dirty="0" err="1" smtClean="0"/>
              <a:t>Injustering</a:t>
            </a:r>
            <a:r>
              <a:rPr lang="sv-SE" sz="2000" dirty="0" smtClean="0"/>
              <a:t> värmesystem</a:t>
            </a:r>
          </a:p>
          <a:p>
            <a:r>
              <a:rPr lang="sv-SE" sz="2000" dirty="0" smtClean="0"/>
              <a:t>Anpassning ventilation</a:t>
            </a:r>
          </a:p>
          <a:p>
            <a:r>
              <a:rPr lang="sv-SE" sz="2000" dirty="0" smtClean="0"/>
              <a:t>Installation strålsamlare på blandare</a:t>
            </a:r>
          </a:p>
          <a:p>
            <a:r>
              <a:rPr lang="sv-SE" sz="2000" dirty="0" smtClean="0"/>
              <a:t>Byte till </a:t>
            </a:r>
            <a:r>
              <a:rPr lang="sv-SE" sz="2000" dirty="0" err="1" smtClean="0"/>
              <a:t>LED-spotlights</a:t>
            </a:r>
            <a:endParaRPr lang="sv-SE" sz="2000" dirty="0" smtClean="0"/>
          </a:p>
          <a:p>
            <a:r>
              <a:rPr lang="sv-SE" sz="2000" dirty="0" smtClean="0"/>
              <a:t>Byte till LED i trapphus och korridorer</a:t>
            </a:r>
          </a:p>
          <a:p>
            <a:r>
              <a:rPr lang="sv-SE" sz="2000" dirty="0" smtClean="0"/>
              <a:t>Byte till LED i kontor plan 1 &amp; 3</a:t>
            </a:r>
          </a:p>
          <a:p>
            <a:r>
              <a:rPr lang="sv-SE" sz="2000" dirty="0" smtClean="0"/>
              <a:t>Styrning av kylmaskiner i konferens</a:t>
            </a:r>
          </a:p>
          <a:p>
            <a:r>
              <a:rPr lang="sv-SE" sz="2000" dirty="0" smtClean="0"/>
              <a:t>Solavskärmning med solceller</a:t>
            </a:r>
          </a:p>
          <a:p>
            <a:endParaRPr lang="sv-SE" sz="2000" dirty="0" smtClean="0"/>
          </a:p>
          <a:p>
            <a:pPr>
              <a:buNone/>
            </a:pPr>
            <a:endParaRPr lang="sv-SE" sz="2000" baseline="30000" dirty="0" smtClean="0"/>
          </a:p>
          <a:p>
            <a:pPr>
              <a:buNone/>
            </a:pPr>
            <a:endParaRPr lang="sv-SE" sz="2000" baseline="30000" dirty="0" smtClean="0"/>
          </a:p>
          <a:p>
            <a:pPr>
              <a:buNone/>
            </a:pPr>
            <a:endParaRPr lang="sv-SE" sz="2000" dirty="0"/>
          </a:p>
          <a:p>
            <a:endParaRPr lang="sv-SE" dirty="0"/>
          </a:p>
        </p:txBody>
      </p:sp>
      <p:pic>
        <p:nvPicPr>
          <p:cNvPr id="8" name="Picture 6" descr="http://www.klimatsmart.se/images/news/belok_logo_xl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82907"/>
            <a:ext cx="1368152" cy="520465"/>
          </a:xfrm>
          <a:prstGeom prst="rect">
            <a:avLst/>
          </a:prstGeom>
          <a:noFill/>
        </p:spPr>
      </p:pic>
      <p:sp>
        <p:nvSpPr>
          <p:cNvPr id="9" name="Ellips 8"/>
          <p:cNvSpPr/>
          <p:nvPr/>
        </p:nvSpPr>
        <p:spPr>
          <a:xfrm>
            <a:off x="6156176" y="2067694"/>
            <a:ext cx="1872208" cy="79208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40942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objekt 4" descr="ollonb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3240" y="382907"/>
            <a:ext cx="2662441" cy="37645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ktangel 5"/>
          <p:cNvSpPr/>
          <p:nvPr/>
        </p:nvSpPr>
        <p:spPr>
          <a:xfrm>
            <a:off x="611561" y="972765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 smtClean="0"/>
              <a:t>Nohab 6, By 74, tänkta åtgärder</a:t>
            </a:r>
            <a:endParaRPr lang="sv-SE" sz="2400" b="1" dirty="0" smtClean="0"/>
          </a:p>
        </p:txBody>
      </p:sp>
      <p:sp>
        <p:nvSpPr>
          <p:cNvPr id="7" name="Platshållare för innehåll 17"/>
          <p:cNvSpPr>
            <a:spLocks noGrp="1"/>
          </p:cNvSpPr>
          <p:nvPr>
            <p:ph sz="half" idx="4294967295"/>
          </p:nvPr>
        </p:nvSpPr>
        <p:spPr>
          <a:xfrm>
            <a:off x="251520" y="1347614"/>
            <a:ext cx="4608512" cy="2952329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sv-SE" sz="2000" dirty="0" err="1" smtClean="0"/>
              <a:t>Injustering</a:t>
            </a:r>
            <a:r>
              <a:rPr lang="sv-SE" sz="2000" dirty="0" smtClean="0"/>
              <a:t> värmesystem</a:t>
            </a:r>
          </a:p>
          <a:p>
            <a:r>
              <a:rPr lang="sv-SE" sz="2000" dirty="0" smtClean="0"/>
              <a:t>Anpassning ventilation</a:t>
            </a:r>
          </a:p>
          <a:p>
            <a:r>
              <a:rPr lang="sv-SE" sz="2000" dirty="0" smtClean="0"/>
              <a:t>Installation strålsamlare på blandare</a:t>
            </a:r>
          </a:p>
          <a:p>
            <a:r>
              <a:rPr lang="sv-SE" sz="2000" dirty="0" smtClean="0"/>
              <a:t>Byte till </a:t>
            </a:r>
            <a:r>
              <a:rPr lang="sv-SE" sz="2000" dirty="0" err="1" smtClean="0"/>
              <a:t>LED-spotlights</a:t>
            </a:r>
            <a:endParaRPr lang="sv-SE" sz="2000" dirty="0" smtClean="0"/>
          </a:p>
          <a:p>
            <a:r>
              <a:rPr lang="sv-SE" sz="2000" dirty="0" smtClean="0"/>
              <a:t>Byte till LED i trapphus och korridorer</a:t>
            </a:r>
          </a:p>
          <a:p>
            <a:r>
              <a:rPr lang="sv-SE" sz="2000" dirty="0" smtClean="0"/>
              <a:t>Byte till LED i kontor plan 1 &amp; 3</a:t>
            </a:r>
          </a:p>
          <a:p>
            <a:r>
              <a:rPr lang="sv-SE" sz="2000" dirty="0" smtClean="0"/>
              <a:t>Styrning av kylmaskiner i konferens</a:t>
            </a:r>
          </a:p>
          <a:p>
            <a:r>
              <a:rPr lang="sv-SE" sz="2000" dirty="0" smtClean="0"/>
              <a:t>Solavskärmning med solceller</a:t>
            </a:r>
          </a:p>
          <a:p>
            <a:endParaRPr lang="sv-SE" sz="2000" dirty="0" smtClean="0"/>
          </a:p>
          <a:p>
            <a:pPr>
              <a:buNone/>
            </a:pPr>
            <a:endParaRPr lang="sv-SE" sz="2000" baseline="30000" dirty="0" smtClean="0"/>
          </a:p>
          <a:p>
            <a:pPr>
              <a:buNone/>
            </a:pPr>
            <a:endParaRPr lang="sv-SE" sz="2000" baseline="30000" dirty="0" smtClean="0"/>
          </a:p>
          <a:p>
            <a:pPr>
              <a:buNone/>
            </a:pPr>
            <a:endParaRPr lang="sv-SE" sz="2000" dirty="0"/>
          </a:p>
          <a:p>
            <a:endParaRPr lang="sv-SE" dirty="0"/>
          </a:p>
        </p:txBody>
      </p:sp>
      <p:pic>
        <p:nvPicPr>
          <p:cNvPr id="8" name="Picture 6" descr="http://www.klimatsmart.se/images/news/belok_logo_xl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82907"/>
            <a:ext cx="1368152" cy="5204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0942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2267744" y="195486"/>
            <a:ext cx="640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000" b="1" dirty="0" smtClean="0"/>
              <a:t> Totalprojekt på Tomt AB</a:t>
            </a:r>
            <a:endParaRPr lang="sv-SE" sz="4000" b="1" dirty="0"/>
          </a:p>
        </p:txBody>
      </p:sp>
      <p:pic>
        <p:nvPicPr>
          <p:cNvPr id="5" name="Bildobjekt 4" descr="ollonb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54047" y="1047388"/>
            <a:ext cx="4622409" cy="3014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ktangel 5"/>
          <p:cNvSpPr/>
          <p:nvPr/>
        </p:nvSpPr>
        <p:spPr>
          <a:xfrm>
            <a:off x="611560" y="1203598"/>
            <a:ext cx="29500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dirty="0" smtClean="0"/>
              <a:t>Ollonborrens förskola</a:t>
            </a:r>
          </a:p>
        </p:txBody>
      </p:sp>
      <p:sp>
        <p:nvSpPr>
          <p:cNvPr id="7" name="Platshållare för innehåll 17"/>
          <p:cNvSpPr>
            <a:spLocks noGrp="1"/>
          </p:cNvSpPr>
          <p:nvPr>
            <p:ph sz="half" idx="4294967295"/>
          </p:nvPr>
        </p:nvSpPr>
        <p:spPr>
          <a:xfrm>
            <a:off x="395536" y="1572931"/>
            <a:ext cx="3514495" cy="2727012"/>
          </a:xfrm>
          <a:prstGeom prst="rect">
            <a:avLst/>
          </a:prstGeom>
        </p:spPr>
        <p:txBody>
          <a:bodyPr/>
          <a:lstStyle/>
          <a:p>
            <a:r>
              <a:rPr lang="sv-SE" sz="2000" dirty="0" err="1" smtClean="0"/>
              <a:t>Nybyggnadsår</a:t>
            </a:r>
            <a:r>
              <a:rPr lang="sv-SE" sz="2000" dirty="0" smtClean="0"/>
              <a:t> 1971</a:t>
            </a:r>
          </a:p>
          <a:p>
            <a:r>
              <a:rPr lang="sv-SE" sz="2000" dirty="0" err="1" smtClean="0"/>
              <a:t>Atemp</a:t>
            </a:r>
            <a:r>
              <a:rPr lang="sv-SE" sz="2000" dirty="0" smtClean="0"/>
              <a:t>  </a:t>
            </a:r>
            <a:r>
              <a:rPr lang="sv-SE" sz="2000" dirty="0"/>
              <a:t>788 </a:t>
            </a:r>
            <a:r>
              <a:rPr lang="sv-SE" sz="2000" dirty="0" smtClean="0"/>
              <a:t>m</a:t>
            </a:r>
            <a:r>
              <a:rPr lang="sv-SE" sz="2000" baseline="30000" dirty="0" smtClean="0"/>
              <a:t>2</a:t>
            </a:r>
          </a:p>
          <a:p>
            <a:r>
              <a:rPr lang="sv-SE" sz="2000" dirty="0" smtClean="0"/>
              <a:t>Ventilation: 2st FTX,2 FF, 1TF</a:t>
            </a:r>
          </a:p>
          <a:p>
            <a:r>
              <a:rPr lang="sv-SE" sz="2000" dirty="0" smtClean="0"/>
              <a:t>Elenergi		  53 000 kWh</a:t>
            </a:r>
          </a:p>
          <a:p>
            <a:r>
              <a:rPr lang="sv-SE" sz="2000" dirty="0" smtClean="0"/>
              <a:t>Fjärrvärme 	186 000 kWh</a:t>
            </a:r>
          </a:p>
          <a:p>
            <a:r>
              <a:rPr lang="sv-SE" sz="2000" dirty="0" smtClean="0"/>
              <a:t>Vatten	        621 m</a:t>
            </a:r>
            <a:r>
              <a:rPr lang="sv-SE" sz="2000" baseline="30000" dirty="0" smtClean="0"/>
              <a:t>3</a:t>
            </a:r>
          </a:p>
          <a:p>
            <a:endParaRPr lang="sv-SE" sz="2000" baseline="30000" dirty="0" smtClean="0"/>
          </a:p>
          <a:p>
            <a:pPr>
              <a:buNone/>
            </a:pPr>
            <a:endParaRPr lang="sv-SE" sz="2000" baseline="30000" dirty="0" smtClean="0"/>
          </a:p>
          <a:p>
            <a:pPr>
              <a:buNone/>
            </a:pPr>
            <a:endParaRPr lang="sv-SE" sz="2000" dirty="0"/>
          </a:p>
          <a:p>
            <a:endParaRPr lang="sv-SE" dirty="0"/>
          </a:p>
        </p:txBody>
      </p:sp>
      <p:pic>
        <p:nvPicPr>
          <p:cNvPr id="8" name="Picture 6" descr="http://www.klimatsmart.se/images/news/belok_logo_xl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82907"/>
            <a:ext cx="1368152" cy="5204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0942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395536" y="195486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000" b="1" dirty="0" smtClean="0"/>
              <a:t>Ollonborrens förskola – Totalprojekt</a:t>
            </a:r>
          </a:p>
          <a:p>
            <a:endParaRPr lang="sv-SE" sz="4000" b="1" dirty="0"/>
          </a:p>
        </p:txBody>
      </p:sp>
      <p:pic>
        <p:nvPicPr>
          <p:cNvPr id="6" name="Bildobjekt 5" descr="BELOK-redovisning_LED Energitriangeln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047388"/>
            <a:ext cx="8217963" cy="31503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4388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objekt 7" descr="BELOK-redovisning_LED Energitriangeln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992" y="915566"/>
            <a:ext cx="4320480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ruta 3"/>
          <p:cNvSpPr txBox="1"/>
          <p:nvPr/>
        </p:nvSpPr>
        <p:spPr>
          <a:xfrm>
            <a:off x="395536" y="195486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000" b="1" dirty="0" smtClean="0"/>
              <a:t>Ollonborrens förskola - Totalprojekt</a:t>
            </a:r>
          </a:p>
          <a:p>
            <a:endParaRPr lang="sv-SE" sz="4000" b="1" dirty="0"/>
          </a:p>
        </p:txBody>
      </p:sp>
      <p:sp>
        <p:nvSpPr>
          <p:cNvPr id="7" name="textruta 6"/>
          <p:cNvSpPr txBox="1"/>
          <p:nvPr/>
        </p:nvSpPr>
        <p:spPr>
          <a:xfrm>
            <a:off x="251520" y="1203599"/>
            <a:ext cx="42484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sv-SE" sz="2000" dirty="0" smtClean="0"/>
              <a:t>För att klara 5,5 % är vi tvungna att välja bort en del åtgärder.</a:t>
            </a:r>
          </a:p>
          <a:p>
            <a:pPr marL="342900" indent="-342900">
              <a:buFont typeface="Arial"/>
              <a:buChar char="•"/>
            </a:pPr>
            <a:r>
              <a:rPr lang="sv-SE" sz="2000" dirty="0" smtClean="0"/>
              <a:t>Byte av fönster och dörrar utgår.</a:t>
            </a:r>
          </a:p>
          <a:p>
            <a:pPr marL="342900" indent="-342900"/>
            <a:endParaRPr lang="sv-SE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404388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395536" y="195486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000" b="1" dirty="0" smtClean="0"/>
              <a:t>Ollonborrens förskola - Totalprojekt</a:t>
            </a:r>
          </a:p>
          <a:p>
            <a:endParaRPr lang="sv-SE" sz="4000" b="1" dirty="0"/>
          </a:p>
        </p:txBody>
      </p:sp>
      <p:pic>
        <p:nvPicPr>
          <p:cNvPr id="5" name="Bildobjekt 1"/>
          <p:cNvPicPr/>
          <p:nvPr/>
        </p:nvPicPr>
        <p:blipFill>
          <a:blip r:embed="rId2"/>
          <a:stretch>
            <a:fillRect/>
          </a:stretch>
        </p:blipFill>
        <p:spPr>
          <a:xfrm>
            <a:off x="4499992" y="915566"/>
            <a:ext cx="4320480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ruta 6"/>
          <p:cNvSpPr txBox="1"/>
          <p:nvPr/>
        </p:nvSpPr>
        <p:spPr>
          <a:xfrm>
            <a:off x="251520" y="1203599"/>
            <a:ext cx="424847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sv-SE" sz="2000" dirty="0" smtClean="0"/>
              <a:t>För att klara 5,5 % är vi tvungna att välja bort en del åtgärder.</a:t>
            </a:r>
          </a:p>
          <a:p>
            <a:pPr marL="342900" indent="-342900">
              <a:buFont typeface="Arial"/>
              <a:buChar char="•"/>
            </a:pPr>
            <a:r>
              <a:rPr lang="sv-SE" sz="2000" dirty="0" smtClean="0"/>
              <a:t>Byte av fönster och dörrar utgår.</a:t>
            </a:r>
          </a:p>
          <a:p>
            <a:pPr marL="342900" indent="-342900">
              <a:buFont typeface="Arial"/>
              <a:buChar char="•"/>
            </a:pPr>
            <a:r>
              <a:rPr lang="sv-SE" sz="2000" dirty="0" smtClean="0"/>
              <a:t>Jag får dessutom klart att det är OK att räkna med 5% istället för 5,5%</a:t>
            </a:r>
          </a:p>
          <a:p>
            <a:pPr marL="342900" indent="-342900">
              <a:buFont typeface="Arial"/>
              <a:buChar char="•"/>
            </a:pPr>
            <a:r>
              <a:rPr lang="sv-SE" sz="2000" dirty="0" smtClean="0"/>
              <a:t>Då klarar vi av att utföra belysningsåtgärderna</a:t>
            </a:r>
          </a:p>
          <a:p>
            <a:pPr marL="342900" indent="-342900">
              <a:buFont typeface="Arial"/>
              <a:buChar char="•"/>
            </a:pPr>
            <a:endParaRPr lang="sv-SE" sz="2000" dirty="0" smtClean="0"/>
          </a:p>
          <a:p>
            <a:pPr marL="342900" indent="-342900">
              <a:buFont typeface="Arial"/>
              <a:buChar char="•"/>
            </a:pPr>
            <a:endParaRPr lang="sv-SE" sz="2000" dirty="0" smtClean="0"/>
          </a:p>
          <a:p>
            <a:pPr marL="342900" indent="-342900"/>
            <a:endParaRPr lang="sv-SE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404388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395536" y="195486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000" b="1" dirty="0" smtClean="0"/>
              <a:t>Ollonborrens förskola - Totalprojekt</a:t>
            </a:r>
          </a:p>
          <a:p>
            <a:endParaRPr lang="sv-SE" sz="4000" b="1" dirty="0"/>
          </a:p>
        </p:txBody>
      </p:sp>
      <p:sp>
        <p:nvSpPr>
          <p:cNvPr id="7" name="textruta 6"/>
          <p:cNvSpPr txBox="1"/>
          <p:nvPr/>
        </p:nvSpPr>
        <p:spPr>
          <a:xfrm>
            <a:off x="395536" y="1203599"/>
            <a:ext cx="3816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sv-SE" sz="2000" dirty="0" smtClean="0"/>
              <a:t>Beräknad energibesparing ger oss mer än en halvering av förbrukningen. </a:t>
            </a:r>
          </a:p>
          <a:p>
            <a:pPr marL="342900" indent="-342900">
              <a:buFont typeface="Arial"/>
              <a:buChar char="•"/>
            </a:pPr>
            <a:r>
              <a:rPr lang="sv-SE" sz="2000" dirty="0" smtClean="0"/>
              <a:t>Att testa </a:t>
            </a:r>
            <a:r>
              <a:rPr lang="sv-SE" sz="2000" dirty="0" err="1" smtClean="0"/>
              <a:t>LED-belysning</a:t>
            </a:r>
            <a:r>
              <a:rPr lang="sv-SE" sz="2000" dirty="0" smtClean="0"/>
              <a:t> blir en intressant del i projektet.</a:t>
            </a:r>
          </a:p>
          <a:p>
            <a:pPr marL="342900" indent="-342900">
              <a:buFont typeface="Arial"/>
              <a:buChar char="•"/>
            </a:pPr>
            <a:endParaRPr lang="sv-SE" sz="2000" dirty="0" smtClean="0"/>
          </a:p>
          <a:p>
            <a:pPr marL="342900" indent="-342900"/>
            <a:endParaRPr lang="sv-SE" sz="2000" dirty="0" smtClean="0"/>
          </a:p>
        </p:txBody>
      </p:sp>
      <p:pic>
        <p:nvPicPr>
          <p:cNvPr id="5" name="Bildobjekt 2"/>
          <p:cNvPicPr/>
          <p:nvPr/>
        </p:nvPicPr>
        <p:blipFill>
          <a:blip r:embed="rId2"/>
          <a:stretch>
            <a:fillRect/>
          </a:stretch>
        </p:blipFill>
        <p:spPr>
          <a:xfrm>
            <a:off x="4067944" y="987574"/>
            <a:ext cx="4752528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04388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395536" y="195487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000" b="1" dirty="0" smtClean="0"/>
              <a:t>Ollonborrens förskola - Totalprojekt</a:t>
            </a:r>
            <a:endParaRPr lang="sv-SE" sz="4000" b="1" dirty="0"/>
          </a:p>
        </p:txBody>
      </p:sp>
      <p:sp>
        <p:nvSpPr>
          <p:cNvPr id="7" name="textruta 6"/>
          <p:cNvSpPr txBox="1"/>
          <p:nvPr/>
        </p:nvSpPr>
        <p:spPr>
          <a:xfrm>
            <a:off x="547936" y="1517439"/>
            <a:ext cx="73364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sv-SE" sz="2000" dirty="0" smtClean="0"/>
              <a:t>Anbud högre än beräknat.</a:t>
            </a:r>
          </a:p>
          <a:p>
            <a:pPr marL="342900" indent="-342900">
              <a:buFont typeface="Arial"/>
              <a:buChar char="•"/>
            </a:pPr>
            <a:r>
              <a:rPr lang="sv-SE" sz="2000" dirty="0" smtClean="0"/>
              <a:t>Ytterligare underhållsåtgärder dyker upp i byggskedet.</a:t>
            </a:r>
          </a:p>
          <a:p>
            <a:pPr marL="342900" indent="-342900">
              <a:buFont typeface="Arial"/>
              <a:buChar char="•"/>
            </a:pPr>
            <a:r>
              <a:rPr lang="sv-SE" sz="2000" dirty="0" smtClean="0"/>
              <a:t>Ca 48% av åtgärderna finansieras med planerat underhåll.</a:t>
            </a:r>
          </a:p>
          <a:p>
            <a:pPr marL="342900" indent="-342900">
              <a:buFont typeface="Arial"/>
              <a:buChar char="•"/>
            </a:pPr>
            <a:r>
              <a:rPr lang="sv-SE" sz="2000" dirty="0" smtClean="0"/>
              <a:t>Hyresgästen står för elnotan – delfinansiering därifrån</a:t>
            </a:r>
            <a:r>
              <a:rPr lang="sv-SE" sz="2000" dirty="0" smtClean="0"/>
              <a:t>.</a:t>
            </a:r>
          </a:p>
          <a:p>
            <a:pPr marL="342900" indent="-342900">
              <a:buFont typeface="Arial"/>
              <a:buChar char="•"/>
            </a:pPr>
            <a:r>
              <a:rPr lang="sv-SE" sz="2000" dirty="0" smtClean="0"/>
              <a:t>Glöm inte kostnader för </a:t>
            </a:r>
            <a:r>
              <a:rPr lang="sv-SE" sz="2000" dirty="0" smtClean="0"/>
              <a:t>projektering/relationshandlingar.</a:t>
            </a:r>
            <a:endParaRPr lang="sv-SE" sz="2000" dirty="0" smtClean="0"/>
          </a:p>
          <a:p>
            <a:pPr marL="342900" indent="-342900">
              <a:buFont typeface="Arial"/>
              <a:buChar char="•"/>
            </a:pPr>
            <a:r>
              <a:rPr lang="sv-SE" sz="2000" dirty="0" smtClean="0"/>
              <a:t>BRA MILJÖVAL bidrag.</a:t>
            </a:r>
          </a:p>
          <a:p>
            <a:pPr marL="342900" indent="-342900">
              <a:buFont typeface="Arial"/>
              <a:buChar char="•"/>
            </a:pPr>
            <a:r>
              <a:rPr lang="sv-SE" sz="2000" dirty="0" smtClean="0"/>
              <a:t>Viktigt att ha stöd från företagsledningen.</a:t>
            </a:r>
          </a:p>
          <a:p>
            <a:pPr marL="342900" indent="-342900">
              <a:buFont typeface="Arial"/>
              <a:buChar char="•"/>
            </a:pPr>
            <a:r>
              <a:rPr lang="sv-SE" sz="2000" dirty="0" smtClean="0"/>
              <a:t>Viktigt att ha stöd och förståelse hos hyresgästen.</a:t>
            </a:r>
          </a:p>
          <a:p>
            <a:pPr marL="342900" indent="-342900">
              <a:buFont typeface="Arial"/>
              <a:buChar char="•"/>
            </a:pPr>
            <a:r>
              <a:rPr lang="sv-SE" sz="2000" dirty="0" smtClean="0"/>
              <a:t>Kommunicera i god tid med alla berörda</a:t>
            </a:r>
            <a:r>
              <a:rPr lang="sv-SE" sz="2000" dirty="0" smtClean="0"/>
              <a:t>.</a:t>
            </a:r>
            <a:endParaRPr lang="sv-SE" sz="2000" dirty="0" smtClean="0"/>
          </a:p>
          <a:p>
            <a:pPr marL="342900" indent="-342900">
              <a:buFont typeface="Arial"/>
              <a:buChar char="•"/>
            </a:pPr>
            <a:endParaRPr lang="sv-SE" sz="2000" dirty="0" smtClean="0"/>
          </a:p>
          <a:p>
            <a:pPr marL="342900" indent="-342900">
              <a:buFont typeface="Arial"/>
              <a:buChar char="•"/>
            </a:pPr>
            <a:endParaRPr lang="sv-SE" sz="2000" dirty="0" smtClean="0"/>
          </a:p>
          <a:p>
            <a:pPr marL="342900" indent="-342900"/>
            <a:endParaRPr lang="sv-SE" sz="2000" dirty="0" smtClean="0"/>
          </a:p>
        </p:txBody>
      </p:sp>
      <p:sp>
        <p:nvSpPr>
          <p:cNvPr id="5" name="textruta 4"/>
          <p:cNvSpPr txBox="1"/>
          <p:nvPr/>
        </p:nvSpPr>
        <p:spPr>
          <a:xfrm>
            <a:off x="547936" y="1055773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dirty="0" smtClean="0"/>
              <a:t>Utmaningar</a:t>
            </a:r>
            <a:endParaRPr lang="sv-SE" sz="2400" b="1" dirty="0"/>
          </a:p>
        </p:txBody>
      </p:sp>
      <p:pic>
        <p:nvPicPr>
          <p:cNvPr id="2053" name="Picture 5" descr="C:\Users\dsnm\AppData\Local\Microsoft\Windows\Temporary Internet Files\Content.IE5\680FK85R\MC900432526[1]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008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164288" y="2067694"/>
            <a:ext cx="1790929" cy="1790929"/>
          </a:xfrm>
          <a:prstGeom prst="rect">
            <a:avLst/>
          </a:prstGeom>
          <a:noFill/>
        </p:spPr>
      </p:pic>
      <p:pic>
        <p:nvPicPr>
          <p:cNvPr id="6" name="Picture 4" descr="http://www.fisheco.se/media/14499a3cc1d36bdf901f8eaefae9da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3147814"/>
            <a:ext cx="1465465" cy="2175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4388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395536" y="195486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000" b="1" dirty="0" smtClean="0"/>
              <a:t>Totalprojekt – fortsättning följer</a:t>
            </a:r>
          </a:p>
          <a:p>
            <a:endParaRPr lang="sv-SE" sz="4000" b="1" dirty="0"/>
          </a:p>
        </p:txBody>
      </p:sp>
      <p:sp>
        <p:nvSpPr>
          <p:cNvPr id="7" name="textruta 6"/>
          <p:cNvSpPr txBox="1"/>
          <p:nvPr/>
        </p:nvSpPr>
        <p:spPr>
          <a:xfrm>
            <a:off x="395536" y="915566"/>
            <a:ext cx="7200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sv-SE" sz="2000" dirty="0" smtClean="0"/>
              <a:t>Ollonborrens förskola utvärdering påbörjad.</a:t>
            </a:r>
          </a:p>
          <a:p>
            <a:pPr marL="342900" indent="-342900">
              <a:buFont typeface="Arial"/>
              <a:buChar char="•"/>
            </a:pPr>
            <a:r>
              <a:rPr lang="sv-SE" sz="2000" dirty="0" smtClean="0"/>
              <a:t>Vällingklockans förskola delvis utredd.</a:t>
            </a:r>
          </a:p>
          <a:p>
            <a:pPr marL="342900" indent="-342900">
              <a:buFont typeface="Arial"/>
              <a:buChar char="•"/>
            </a:pPr>
            <a:r>
              <a:rPr lang="sv-SE" sz="2000" dirty="0" smtClean="0"/>
              <a:t>Nohab 6, Byggnad 74, fas 1 klar.</a:t>
            </a:r>
          </a:p>
          <a:p>
            <a:pPr marL="342900" indent="-342900">
              <a:buFont typeface="Arial"/>
              <a:buChar char="•"/>
            </a:pPr>
            <a:r>
              <a:rPr lang="sv-SE" sz="2000" dirty="0" smtClean="0"/>
              <a:t>Dessutom ytterligare 20 förskolor som kan bli aktuella.</a:t>
            </a:r>
          </a:p>
          <a:p>
            <a:pPr marL="342900" indent="-342900">
              <a:buFont typeface="Arial"/>
              <a:buChar char="•"/>
            </a:pPr>
            <a:r>
              <a:rPr lang="sv-SE" sz="2000" dirty="0" smtClean="0"/>
              <a:t>Tankesättet kommer även att finnas med i övriga projekt. </a:t>
            </a:r>
          </a:p>
          <a:p>
            <a:pPr marL="342900" indent="-342900">
              <a:buFont typeface="Arial"/>
              <a:buChar char="•"/>
            </a:pPr>
            <a:endParaRPr lang="sv-SE" sz="2000" dirty="0" smtClean="0"/>
          </a:p>
          <a:p>
            <a:pPr marL="342900" indent="-342900"/>
            <a:endParaRPr lang="sv-SE" sz="2000" dirty="0" smtClean="0"/>
          </a:p>
        </p:txBody>
      </p:sp>
      <p:pic>
        <p:nvPicPr>
          <p:cNvPr id="8" name="Bildobjekt 7" descr="By 74 min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104" y="2635923"/>
            <a:ext cx="2204517" cy="14558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Bildobjekt 9" descr="vällingkl 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832" y="2635923"/>
            <a:ext cx="2183722" cy="14558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Bildobjekt 10" descr="Skylt energi_H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873" y="2635923"/>
            <a:ext cx="2058928" cy="14558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04388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395536" y="195486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000" b="1" dirty="0" smtClean="0"/>
              <a:t>Glöm inte att berätta för andra !</a:t>
            </a:r>
          </a:p>
          <a:p>
            <a:endParaRPr lang="sv-SE" sz="4000" b="1" dirty="0"/>
          </a:p>
        </p:txBody>
      </p:sp>
      <p:sp>
        <p:nvSpPr>
          <p:cNvPr id="7" name="textruta 6"/>
          <p:cNvSpPr txBox="1"/>
          <p:nvPr/>
        </p:nvSpPr>
        <p:spPr>
          <a:xfrm>
            <a:off x="395536" y="3779917"/>
            <a:ext cx="3456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sv-SE" sz="2000" dirty="0" smtClean="0"/>
              <a:t>Tack för mig / Dennis Nyström</a:t>
            </a:r>
          </a:p>
        </p:txBody>
      </p:sp>
      <p:pic>
        <p:nvPicPr>
          <p:cNvPr id="9" name="Bildobjekt 8" descr="Stadsporten oktober 20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1069851"/>
            <a:ext cx="2929122" cy="2715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Bildobjekt 11" descr="ttela artik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1069851"/>
            <a:ext cx="4032448" cy="2435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04388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12064</TotalTime>
  <Words>385</Words>
  <Application>Microsoft Office PowerPoint</Application>
  <PresentationFormat>Bildspel på skärmen (16:9)</PresentationFormat>
  <Paragraphs>91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12</vt:i4>
      </vt:variant>
    </vt:vector>
  </HeadingPairs>
  <TitlesOfParts>
    <vt:vector size="13" baseType="lpstr">
      <vt:lpstr>Standardtema</vt:lpstr>
      <vt:lpstr>Bild 1</vt:lpstr>
      <vt:lpstr>Bild 2</vt:lpstr>
      <vt:lpstr>Bild 3</vt:lpstr>
      <vt:lpstr>Bild 4</vt:lpstr>
      <vt:lpstr>Bild 5</vt:lpstr>
      <vt:lpstr>Bild 6</vt:lpstr>
      <vt:lpstr>Bild 7</vt:lpstr>
      <vt:lpstr>Bild 8</vt:lpstr>
      <vt:lpstr>Bild 9</vt:lpstr>
      <vt:lpstr>Bild 10</vt:lpstr>
      <vt:lpstr>Bild 11</vt:lpstr>
      <vt:lpstr>Bild 12</vt:lpstr>
    </vt:vector>
  </TitlesOfParts>
  <Company>Column Identitet AB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Niklas Andersson</dc:creator>
  <cp:lastModifiedBy>dsnm</cp:lastModifiedBy>
  <cp:revision>241</cp:revision>
  <dcterms:created xsi:type="dcterms:W3CDTF">2010-10-19T14:15:04Z</dcterms:created>
  <dcterms:modified xsi:type="dcterms:W3CDTF">2013-11-01T10:01:31Z</dcterms:modified>
</cp:coreProperties>
</file>